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256" r:id="rId2"/>
    <p:sldId id="554" r:id="rId3"/>
    <p:sldId id="555" r:id="rId4"/>
    <p:sldId id="537" r:id="rId5"/>
    <p:sldId id="538" r:id="rId6"/>
    <p:sldId id="292" r:id="rId7"/>
    <p:sldId id="291" r:id="rId8"/>
    <p:sldId id="299" r:id="rId9"/>
    <p:sldId id="355" r:id="rId10"/>
    <p:sldId id="298" r:id="rId11"/>
    <p:sldId id="535" r:id="rId12"/>
    <p:sldId id="536" r:id="rId13"/>
    <p:sldId id="356" r:id="rId14"/>
    <p:sldId id="303" r:id="rId15"/>
    <p:sldId id="305" r:id="rId16"/>
    <p:sldId id="357" r:id="rId17"/>
    <p:sldId id="307" r:id="rId18"/>
    <p:sldId id="308" r:id="rId19"/>
    <p:sldId id="309" r:id="rId20"/>
    <p:sldId id="353" r:id="rId21"/>
    <p:sldId id="352" r:id="rId22"/>
    <p:sldId id="540" r:id="rId23"/>
    <p:sldId id="541" r:id="rId24"/>
    <p:sldId id="358" r:id="rId25"/>
    <p:sldId id="312" r:id="rId26"/>
    <p:sldId id="542" r:id="rId27"/>
    <p:sldId id="543" r:id="rId28"/>
    <p:sldId id="359" r:id="rId29"/>
    <p:sldId id="304" r:id="rId30"/>
    <p:sldId id="315" r:id="rId31"/>
    <p:sldId id="314" r:id="rId32"/>
    <p:sldId id="316" r:id="rId33"/>
    <p:sldId id="317" r:id="rId34"/>
    <p:sldId id="318" r:id="rId35"/>
    <p:sldId id="544" r:id="rId36"/>
    <p:sldId id="545" r:id="rId37"/>
    <p:sldId id="360" r:id="rId38"/>
    <p:sldId id="319" r:id="rId39"/>
    <p:sldId id="320" r:id="rId40"/>
    <p:sldId id="321" r:id="rId41"/>
    <p:sldId id="323" r:id="rId42"/>
    <p:sldId id="324" r:id="rId43"/>
    <p:sldId id="546" r:id="rId44"/>
    <p:sldId id="547" r:id="rId45"/>
    <p:sldId id="556" r:id="rId46"/>
    <p:sldId id="361" r:id="rId47"/>
    <p:sldId id="549" r:id="rId48"/>
    <p:sldId id="550" r:id="rId49"/>
    <p:sldId id="553" r:id="rId50"/>
    <p:sldId id="557" r:id="rId51"/>
    <p:sldId id="558" r:id="rId52"/>
    <p:sldId id="351" r:id="rId53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71" autoAdjust="0"/>
    <p:restoredTop sz="92394" autoAdjust="0"/>
  </p:normalViewPr>
  <p:slideViewPr>
    <p:cSldViewPr snapToGrid="0">
      <p:cViewPr varScale="1">
        <p:scale>
          <a:sx n="114" d="100"/>
          <a:sy n="114" d="100"/>
        </p:scale>
        <p:origin x="400" y="168"/>
      </p:cViewPr>
      <p:guideLst/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2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Class 25:  Subsidies and Countervailing Duties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D32FB781-D989-4B4B-8ECB-20289C8E81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54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25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b="1" dirty="0"/>
              <a:t>Subsidies and Countervailing Duties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>
                <a:ea typeface="ＭＳ Ｐゴシック" pitchFamily="-109" charset="-128"/>
                <a:cs typeface="ＭＳ Ｐゴシック" pitchFamily="-109" charset="-128"/>
              </a:rPr>
              <a:t>2021</a:t>
            </a:r>
            <a:endParaRPr lang="en-US" sz="24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Export Subsidy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X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30000" dirty="0"/>
              <a:t>X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1905000" y="2438400"/>
            <a:ext cx="220980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25146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800" dirty="0"/>
              <a:t>The export subsidy, s per unit of the good exported, gives exporters price P</a:t>
            </a:r>
            <a:r>
              <a:rPr lang="en-US" sz="1800" baseline="-25000" dirty="0"/>
              <a:t>1</a:t>
            </a:r>
            <a:r>
              <a:rPr lang="en-US" sz="1800" baseline="30000" dirty="0"/>
              <a:t>X</a:t>
            </a:r>
            <a:r>
              <a:rPr lang="en-US" sz="1800" dirty="0"/>
              <a:t> which is larger than what foreign importers pay, P</a:t>
            </a:r>
            <a:r>
              <a:rPr lang="en-US" sz="1800" baseline="-25000" dirty="0"/>
              <a:t>1</a:t>
            </a:r>
            <a:r>
              <a:rPr lang="en-US" sz="1800" baseline="30000" dirty="0"/>
              <a:t>M</a:t>
            </a:r>
            <a:r>
              <a:rPr lang="en-US" sz="1800" dirty="0"/>
              <a:t>, by the amount s. </a:t>
            </a:r>
          </a:p>
          <a:p>
            <a:r>
              <a:rPr lang="en-US" sz="1800" dirty="0"/>
              <a:t>Home price (</a:t>
            </a:r>
            <a:r>
              <a:rPr lang="en-US" sz="1800" dirty="0" err="1"/>
              <a:t>inc.</a:t>
            </a:r>
            <a:r>
              <a:rPr lang="en-US" sz="1800" dirty="0"/>
              <a:t> subsidy) rises</a:t>
            </a:r>
          </a:p>
          <a:p>
            <a:r>
              <a:rPr lang="en-US" sz="1800" dirty="0"/>
              <a:t>Foreign price falls</a:t>
            </a:r>
          </a:p>
          <a:p>
            <a:r>
              <a:rPr lang="en-US" sz="1800" dirty="0"/>
              <a:t>Exports rise</a:t>
            </a:r>
          </a:p>
          <a:p>
            <a:endParaRPr lang="en-US" sz="2200"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3352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baseline="30000" dirty="0"/>
              <a:t>X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38600" y="4800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X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2057400" y="2209800"/>
            <a:ext cx="20574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1447800" y="3505200"/>
            <a:ext cx="16002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962400" y="213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X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371600" y="3048000"/>
            <a:ext cx="21336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505200" y="3048000"/>
            <a:ext cx="0" cy="21336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1371600" y="4114800"/>
            <a:ext cx="21336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048000" y="3505200"/>
            <a:ext cx="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7432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  <a:r>
              <a:rPr lang="en-US" baseline="30000" dirty="0"/>
              <a:t>X</a:t>
            </a:r>
          </a:p>
          <a:p>
            <a:endParaRPr lang="en-US" baseline="-25000" dirty="0"/>
          </a:p>
        </p:txBody>
      </p:sp>
      <p:sp>
        <p:nvSpPr>
          <p:cNvPr id="61" name="TextBox 60"/>
          <p:cNvSpPr txBox="1"/>
          <p:nvPr/>
        </p:nvSpPr>
        <p:spPr>
          <a:xfrm>
            <a:off x="32766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baseline="30000" dirty="0">
                <a:solidFill>
                  <a:srgbClr val="FF0000"/>
                </a:solidFill>
              </a:rPr>
              <a:t>X</a:t>
            </a:r>
          </a:p>
          <a:p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914400" y="2819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baseline="3000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14400" y="3886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baseline="30000" dirty="0">
                <a:solidFill>
                  <a:srgbClr val="FF0000"/>
                </a:solidFill>
              </a:rPr>
              <a:t>M</a:t>
            </a:r>
          </a:p>
        </p:txBody>
      </p:sp>
      <p:sp>
        <p:nvSpPr>
          <p:cNvPr id="29" name="Right Brace 28"/>
          <p:cNvSpPr/>
          <p:nvPr/>
        </p:nvSpPr>
        <p:spPr>
          <a:xfrm>
            <a:off x="3505200" y="3048000"/>
            <a:ext cx="228600" cy="1066800"/>
          </a:xfrm>
          <a:prstGeom prst="rightBrace">
            <a:avLst>
              <a:gd name="adj1" fmla="val 60416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3733800" y="3352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65" name="Content Placeholder 2"/>
          <p:cNvSpPr txBox="1">
            <a:spLocks/>
          </p:cNvSpPr>
          <p:nvPr/>
        </p:nvSpPr>
        <p:spPr bwMode="auto">
          <a:xfrm>
            <a:off x="4648200" y="4267200"/>
            <a:ext cx="4114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1800" dirty="0"/>
              <a:t>Welfare effects</a:t>
            </a:r>
          </a:p>
          <a:p>
            <a:r>
              <a:rPr lang="en-US" sz="1800" dirty="0"/>
              <a:t>Dom. private gains +(</a:t>
            </a:r>
            <a:r>
              <a:rPr lang="en-US" sz="1800" dirty="0" err="1"/>
              <a:t>a+b</a:t>
            </a:r>
            <a:r>
              <a:rPr lang="en-US" sz="1800" dirty="0"/>
              <a:t>)</a:t>
            </a:r>
          </a:p>
          <a:p>
            <a:r>
              <a:rPr lang="en-US" sz="1800" dirty="0"/>
              <a:t>Dom. </a:t>
            </a:r>
            <a:r>
              <a:rPr lang="en-US" sz="1800" dirty="0" err="1"/>
              <a:t>govt</a:t>
            </a:r>
            <a:r>
              <a:rPr lang="en-US" sz="1800" dirty="0"/>
              <a:t> loses    –(</a:t>
            </a:r>
            <a:r>
              <a:rPr lang="en-US" sz="1800" dirty="0" err="1"/>
              <a:t>a+b+c+d+e+f</a:t>
            </a:r>
            <a:r>
              <a:rPr lang="en-US" sz="1800" dirty="0"/>
              <a:t>)</a:t>
            </a:r>
          </a:p>
          <a:p>
            <a:r>
              <a:rPr lang="en-US" sz="1800" dirty="0"/>
              <a:t>Dom. </a:t>
            </a:r>
            <a:r>
              <a:rPr lang="en-US" sz="1800" dirty="0" err="1"/>
              <a:t>cty</a:t>
            </a:r>
            <a:r>
              <a:rPr lang="en-US" sz="1800" dirty="0"/>
              <a:t> loses      –(</a:t>
            </a:r>
            <a:r>
              <a:rPr lang="en-US" sz="1800" dirty="0" err="1"/>
              <a:t>c+d+e+f</a:t>
            </a:r>
            <a:r>
              <a:rPr lang="en-US" sz="1800" dirty="0"/>
              <a:t>)</a:t>
            </a:r>
          </a:p>
          <a:p>
            <a:r>
              <a:rPr lang="en-US" sz="1800" dirty="0"/>
              <a:t>For. private gains   +(</a:t>
            </a:r>
            <a:r>
              <a:rPr lang="en-US" sz="1800" dirty="0" err="1"/>
              <a:t>d+e+f</a:t>
            </a:r>
            <a:r>
              <a:rPr lang="en-US" sz="1800" dirty="0"/>
              <a:t>)</a:t>
            </a:r>
          </a:p>
          <a:p>
            <a:r>
              <a:rPr lang="en-US" sz="1800" dirty="0"/>
              <a:t>World loses            –c</a:t>
            </a:r>
          </a:p>
          <a:p>
            <a:endParaRPr lang="en-US" sz="1800" baseline="-25000" dirty="0"/>
          </a:p>
          <a:p>
            <a:endParaRPr lang="en-US" sz="2200" dirty="0"/>
          </a:p>
        </p:txBody>
      </p:sp>
      <p:sp>
        <p:nvSpPr>
          <p:cNvPr id="68" name="TextBox 67"/>
          <p:cNvSpPr txBox="1"/>
          <p:nvPr/>
        </p:nvSpPr>
        <p:spPr>
          <a:xfrm>
            <a:off x="1905000" y="3048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905000" y="3581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895600" y="3048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200400" y="3352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048000" y="3733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743200" y="3733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e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3048000" y="5029200"/>
            <a:ext cx="4572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Oval 33"/>
          <p:cNvSpPr>
            <a:spLocks noChangeArrowheads="1"/>
          </p:cNvSpPr>
          <p:nvPr/>
        </p:nvSpPr>
        <p:spPr bwMode="auto">
          <a:xfrm>
            <a:off x="6781800" y="5867400"/>
            <a:ext cx="8382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Text Box 36"/>
          <p:cNvSpPr txBox="1">
            <a:spLocks noChangeArrowheads="1"/>
          </p:cNvSpPr>
          <p:nvPr/>
        </p:nvSpPr>
        <p:spPr bwMode="auto">
          <a:xfrm>
            <a:off x="3886200" y="6172200"/>
            <a:ext cx="324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“Dead Weight Loss”  </a:t>
            </a:r>
          </a:p>
        </p:txBody>
      </p:sp>
      <p:cxnSp>
        <p:nvCxnSpPr>
          <p:cNvPr id="81" name="Straight Arrow Connector 80"/>
          <p:cNvCxnSpPr/>
          <p:nvPr/>
        </p:nvCxnSpPr>
        <p:spPr>
          <a:xfrm flipV="1">
            <a:off x="1600200" y="3048000"/>
            <a:ext cx="0" cy="38100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1600200" y="3581400"/>
            <a:ext cx="0" cy="53340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 Box 36"/>
          <p:cNvSpPr txBox="1">
            <a:spLocks noChangeArrowheads="1"/>
          </p:cNvSpPr>
          <p:nvPr/>
        </p:nvSpPr>
        <p:spPr bwMode="auto">
          <a:xfrm rot="19454304">
            <a:off x="6575985" y="6087608"/>
            <a:ext cx="38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=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5071533" y="5283202"/>
            <a:ext cx="3541244" cy="1160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084595" y="5940699"/>
            <a:ext cx="2796662" cy="725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EF1423E-6F62-3B46-B653-5CC0341C7FED}"/>
              </a:ext>
            </a:extLst>
          </p:cNvPr>
          <p:cNvSpPr txBox="1"/>
          <p:nvPr/>
        </p:nvSpPr>
        <p:spPr>
          <a:xfrm>
            <a:off x="1490597" y="1390389"/>
            <a:ext cx="255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Export Market</a:t>
            </a:r>
          </a:p>
        </p:txBody>
      </p:sp>
    </p:spTree>
    <p:extLst>
      <p:ext uri="{BB962C8B-B14F-4D97-AF65-F5344CB8AC3E}">
        <p14:creationId xmlns:p14="http://schemas.microsoft.com/office/powerpoint/2010/main" val="2854688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9" grpId="0"/>
      <p:bldP spid="70" grpId="0"/>
      <p:bldP spid="71" grpId="0"/>
      <p:bldP spid="72" grpId="0"/>
      <p:bldP spid="73" grpId="0"/>
      <p:bldP spid="79" grpId="0" animBg="1"/>
      <p:bldP spid="80" grpId="0"/>
      <p:bldP spid="8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2670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KOM, Ch 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an export subsidy benefit the country that uses it (in perfect competition)?  If so, how?  If not, why not?</a:t>
            </a:r>
          </a:p>
          <a:p>
            <a:r>
              <a:rPr lang="en-US" dirty="0"/>
              <a:t>Why does the text say that an export subsidy has effects that are “exactly the reverse of those of a tariff,” given that the export subsidy raises the domestic price above the world price and (if the country is large) pushes down the world price?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591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“Unjustified” Subsidies</a:t>
            </a:r>
          </a:p>
          <a:p>
            <a:pPr lvl="1"/>
            <a:r>
              <a:rPr lang="en-US" dirty="0"/>
              <a:t>Effects of subsidies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</a:t>
            </a:r>
          </a:p>
          <a:p>
            <a:pPr lvl="2"/>
            <a:r>
              <a:rPr lang="en-US" dirty="0"/>
              <a:t>Production by Small Country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in 2-country world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CVDs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“Justified” Subsidies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Subsidies with Imperfect Competition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subsidy issues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165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Production Subsidy, </a:t>
            </a:r>
            <a:br>
              <a:rPr lang="en-US" dirty="0"/>
            </a:br>
            <a:r>
              <a:rPr lang="en-US" dirty="0"/>
              <a:t>Small Country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endParaRPr lang="en-US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30000" dirty="0"/>
              <a:t>X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1828800" y="2133600"/>
            <a:ext cx="1600200" cy="2514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19050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800" dirty="0"/>
              <a:t>The production subsidy, s per unit, gives suppliers s in addition to the world price, P</a:t>
            </a:r>
            <a:r>
              <a:rPr lang="en-US" sz="1800" baseline="30000" dirty="0"/>
              <a:t>W</a:t>
            </a:r>
            <a:r>
              <a:rPr lang="en-US" sz="1800" dirty="0"/>
              <a:t>.  Demanders can still buy at P</a:t>
            </a:r>
            <a:r>
              <a:rPr lang="en-US" sz="1800" baseline="30000" dirty="0"/>
              <a:t>W</a:t>
            </a:r>
            <a:r>
              <a:rPr lang="en-US" sz="1800" dirty="0"/>
              <a:t>.</a:t>
            </a:r>
          </a:p>
          <a:p>
            <a:r>
              <a:rPr lang="en-US" sz="1800" dirty="0"/>
              <a:t>Output rises</a:t>
            </a:r>
          </a:p>
          <a:p>
            <a:r>
              <a:rPr lang="en-US" sz="1800" dirty="0"/>
              <a:t>Imports fall</a:t>
            </a:r>
          </a:p>
          <a:p>
            <a:endParaRPr lang="en-US" sz="2200"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3581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W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38600" y="4495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en-US" baseline="300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2438400" y="2133600"/>
            <a:ext cx="1676400" cy="2514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352800" y="1905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endParaRPr lang="en-US" baseline="30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447800" y="3200400"/>
            <a:ext cx="12954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438400" y="3733800"/>
            <a:ext cx="0" cy="1447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2098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  <a:endParaRPr lang="en-US" baseline="30000" dirty="0"/>
          </a:p>
          <a:p>
            <a:endParaRPr lang="en-US" baseline="-25000" dirty="0"/>
          </a:p>
        </p:txBody>
      </p:sp>
      <p:sp>
        <p:nvSpPr>
          <p:cNvPr id="62" name="TextBox 61"/>
          <p:cNvSpPr txBox="1"/>
          <p:nvPr/>
        </p:nvSpPr>
        <p:spPr>
          <a:xfrm>
            <a:off x="685800" y="30480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30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+s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29" name="Right Brace 28"/>
          <p:cNvSpPr/>
          <p:nvPr/>
        </p:nvSpPr>
        <p:spPr>
          <a:xfrm>
            <a:off x="2743200" y="3200400"/>
            <a:ext cx="228600" cy="533400"/>
          </a:xfrm>
          <a:prstGeom prst="rightBrace">
            <a:avLst>
              <a:gd name="adj1" fmla="val 60416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2971800" y="3276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65" name="Content Placeholder 2"/>
          <p:cNvSpPr txBox="1">
            <a:spLocks/>
          </p:cNvSpPr>
          <p:nvPr/>
        </p:nvSpPr>
        <p:spPr bwMode="auto">
          <a:xfrm>
            <a:off x="4724400" y="3657600"/>
            <a:ext cx="4114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1800" dirty="0"/>
              <a:t>Welfare effects</a:t>
            </a:r>
          </a:p>
          <a:p>
            <a:r>
              <a:rPr lang="en-US" sz="1800" dirty="0"/>
              <a:t>Suppliers gain                +a</a:t>
            </a:r>
          </a:p>
          <a:p>
            <a:r>
              <a:rPr lang="en-US" sz="1800" dirty="0"/>
              <a:t>Demanders                     0</a:t>
            </a:r>
          </a:p>
          <a:p>
            <a:r>
              <a:rPr lang="en-US" sz="1800" dirty="0" err="1"/>
              <a:t>Govt</a:t>
            </a:r>
            <a:r>
              <a:rPr lang="en-US" sz="1800" dirty="0"/>
              <a:t> loses                      –(</a:t>
            </a:r>
            <a:r>
              <a:rPr lang="en-US" sz="1800" dirty="0" err="1"/>
              <a:t>a+b</a:t>
            </a:r>
            <a:r>
              <a:rPr lang="en-US" sz="1800" dirty="0"/>
              <a:t>)</a:t>
            </a:r>
          </a:p>
          <a:p>
            <a:r>
              <a:rPr lang="en-US" sz="1800" dirty="0" err="1"/>
              <a:t>Cty</a:t>
            </a:r>
            <a:r>
              <a:rPr lang="en-US" sz="1800" dirty="0"/>
              <a:t> loses                        –b</a:t>
            </a:r>
          </a:p>
          <a:p>
            <a:endParaRPr lang="en-US" sz="1800" baseline="-25000" dirty="0"/>
          </a:p>
          <a:p>
            <a:endParaRPr lang="en-US" sz="2200" dirty="0"/>
          </a:p>
        </p:txBody>
      </p:sp>
      <p:sp>
        <p:nvSpPr>
          <p:cNvPr id="68" name="TextBox 67"/>
          <p:cNvSpPr txBox="1"/>
          <p:nvPr/>
        </p:nvSpPr>
        <p:spPr>
          <a:xfrm>
            <a:off x="1828800" y="3276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362200" y="914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491028" y="342242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6" name="Oval 33"/>
          <p:cNvSpPr>
            <a:spLocks noChangeArrowheads="1"/>
          </p:cNvSpPr>
          <p:nvPr/>
        </p:nvSpPr>
        <p:spPr bwMode="auto">
          <a:xfrm>
            <a:off x="7391400" y="4953000"/>
            <a:ext cx="8382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Text Box 36"/>
          <p:cNvSpPr txBox="1">
            <a:spLocks noChangeArrowheads="1"/>
          </p:cNvSpPr>
          <p:nvPr/>
        </p:nvSpPr>
        <p:spPr bwMode="auto">
          <a:xfrm rot="21023276">
            <a:off x="4282963" y="5296905"/>
            <a:ext cx="324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“Dead Weight Loss” = 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1447800" y="3733800"/>
            <a:ext cx="28956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3505200" y="3733800"/>
            <a:ext cx="0" cy="1447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743200" y="3200400"/>
            <a:ext cx="0" cy="1981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5146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  <a:p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2004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endParaRPr lang="en-US" baseline="30000" dirty="0"/>
          </a:p>
          <a:p>
            <a:endParaRPr lang="en-US" baseline="-25000" dirty="0"/>
          </a:p>
        </p:txBody>
      </p:sp>
      <p:sp>
        <p:nvSpPr>
          <p:cNvPr id="52" name="TextBox 51"/>
          <p:cNvSpPr txBox="1"/>
          <p:nvPr/>
        </p:nvSpPr>
        <p:spPr>
          <a:xfrm>
            <a:off x="35052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=D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  <a:p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2438400" y="4953000"/>
            <a:ext cx="3048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2743200" y="4495800"/>
            <a:ext cx="7620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438400" y="4572000"/>
            <a:ext cx="10668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2819400" y="44958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  <a:endParaRPr lang="en-US" baseline="30000" dirty="0"/>
          </a:p>
          <a:p>
            <a:endParaRPr lang="en-US" baseline="-25000" dirty="0"/>
          </a:p>
        </p:txBody>
      </p:sp>
      <p:sp>
        <p:nvSpPr>
          <p:cNvPr id="74" name="TextBox 73"/>
          <p:cNvSpPr txBox="1"/>
          <p:nvPr/>
        </p:nvSpPr>
        <p:spPr>
          <a:xfrm>
            <a:off x="2819400" y="41148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  <a:p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5132493" y="4987111"/>
            <a:ext cx="3186559" cy="233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9BF88F-F149-B544-8550-ADB0E1269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4237569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1" grpId="0"/>
      <p:bldP spid="76" grpId="0" animBg="1"/>
      <p:bldP spid="77" grpId="0"/>
      <p:bldP spid="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Production Subsidy, </a:t>
            </a:r>
            <a:br>
              <a:rPr lang="en-US" dirty="0"/>
            </a:br>
            <a:r>
              <a:rPr lang="en-US" dirty="0"/>
              <a:t>Small Country Exporter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endParaRPr lang="en-US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30000" dirty="0"/>
              <a:t>X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2895600" y="2286000"/>
            <a:ext cx="1371600" cy="2133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19050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800" dirty="0"/>
              <a:t>The production subsidy, s per unit, gives suppliers s in addition to the world price, P</a:t>
            </a:r>
            <a:r>
              <a:rPr lang="en-US" sz="1800" baseline="30000" dirty="0"/>
              <a:t>W</a:t>
            </a:r>
            <a:r>
              <a:rPr lang="en-US" sz="1800" dirty="0"/>
              <a:t>.  Demanders can still buy at P</a:t>
            </a:r>
            <a:r>
              <a:rPr lang="en-US" sz="1800" baseline="30000" dirty="0"/>
              <a:t>W</a:t>
            </a:r>
            <a:r>
              <a:rPr lang="en-US" sz="1800" dirty="0"/>
              <a:t>.</a:t>
            </a:r>
          </a:p>
          <a:p>
            <a:r>
              <a:rPr lang="en-US" sz="1800" dirty="0"/>
              <a:t>Output rises</a:t>
            </a:r>
          </a:p>
          <a:p>
            <a:r>
              <a:rPr lang="en-US" sz="1800" dirty="0"/>
              <a:t>Exports rise</a:t>
            </a:r>
          </a:p>
          <a:p>
            <a:endParaRPr lang="en-US" sz="2200"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3429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W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752600" y="205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en-US" baseline="300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1676400" y="2286000"/>
            <a:ext cx="1524000" cy="2133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038600" y="1981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endParaRPr lang="en-US" baseline="30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447800" y="3048000"/>
            <a:ext cx="2362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590800" y="3581400"/>
            <a:ext cx="0" cy="1600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3276600" y="5181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62" name="TextBox 61"/>
          <p:cNvSpPr txBox="1"/>
          <p:nvPr/>
        </p:nvSpPr>
        <p:spPr>
          <a:xfrm>
            <a:off x="685800" y="28956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30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+s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29" name="Right Brace 28"/>
          <p:cNvSpPr/>
          <p:nvPr/>
        </p:nvSpPr>
        <p:spPr>
          <a:xfrm>
            <a:off x="3810000" y="3048000"/>
            <a:ext cx="228600" cy="533400"/>
          </a:xfrm>
          <a:prstGeom prst="rightBrace">
            <a:avLst>
              <a:gd name="adj1" fmla="val 60416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4038600" y="3124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65" name="Content Placeholder 2"/>
          <p:cNvSpPr txBox="1">
            <a:spLocks/>
          </p:cNvSpPr>
          <p:nvPr/>
        </p:nvSpPr>
        <p:spPr bwMode="auto">
          <a:xfrm>
            <a:off x="4724400" y="3657600"/>
            <a:ext cx="4114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1800" dirty="0"/>
              <a:t>Welfare effects</a:t>
            </a:r>
          </a:p>
          <a:p>
            <a:r>
              <a:rPr lang="en-US" sz="1800" dirty="0"/>
              <a:t>Suppliers gain                +(</a:t>
            </a:r>
            <a:r>
              <a:rPr lang="en-US" sz="1800" dirty="0" err="1"/>
              <a:t>a+b</a:t>
            </a:r>
            <a:r>
              <a:rPr lang="en-US" sz="1800" dirty="0"/>
              <a:t>)</a:t>
            </a:r>
          </a:p>
          <a:p>
            <a:r>
              <a:rPr lang="en-US" sz="1800" dirty="0"/>
              <a:t>Demanders                     0</a:t>
            </a:r>
          </a:p>
          <a:p>
            <a:r>
              <a:rPr lang="en-US" sz="1800" dirty="0" err="1"/>
              <a:t>Govt</a:t>
            </a:r>
            <a:r>
              <a:rPr lang="en-US" sz="1800" dirty="0"/>
              <a:t> loses                      –(</a:t>
            </a:r>
            <a:r>
              <a:rPr lang="en-US" sz="1800" dirty="0" err="1"/>
              <a:t>a+b+c</a:t>
            </a:r>
            <a:r>
              <a:rPr lang="en-US" sz="1800" dirty="0"/>
              <a:t>)</a:t>
            </a:r>
          </a:p>
          <a:p>
            <a:r>
              <a:rPr lang="en-US" sz="1800" dirty="0" err="1"/>
              <a:t>Cty</a:t>
            </a:r>
            <a:r>
              <a:rPr lang="en-US" sz="1800" dirty="0"/>
              <a:t> loses                        –c</a:t>
            </a:r>
          </a:p>
          <a:p>
            <a:endParaRPr lang="en-US" sz="1800" baseline="-25000" dirty="0"/>
          </a:p>
          <a:p>
            <a:endParaRPr lang="en-US" sz="2200" dirty="0"/>
          </a:p>
        </p:txBody>
      </p:sp>
      <p:sp>
        <p:nvSpPr>
          <p:cNvPr id="68" name="TextBox 67"/>
          <p:cNvSpPr txBox="1"/>
          <p:nvPr/>
        </p:nvSpPr>
        <p:spPr>
          <a:xfrm>
            <a:off x="17526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362200" y="914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8956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6" name="Oval 33"/>
          <p:cNvSpPr>
            <a:spLocks noChangeArrowheads="1"/>
          </p:cNvSpPr>
          <p:nvPr/>
        </p:nvSpPr>
        <p:spPr bwMode="auto">
          <a:xfrm>
            <a:off x="7391400" y="4953000"/>
            <a:ext cx="8382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Text Box 36"/>
          <p:cNvSpPr txBox="1">
            <a:spLocks noChangeArrowheads="1"/>
          </p:cNvSpPr>
          <p:nvPr/>
        </p:nvSpPr>
        <p:spPr bwMode="auto">
          <a:xfrm rot="21023276">
            <a:off x="4282963" y="5296905"/>
            <a:ext cx="324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“Dead Weight Loss” = 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1447800" y="3581400"/>
            <a:ext cx="28956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3429000" y="3581400"/>
            <a:ext cx="0" cy="1600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810000" y="3048000"/>
            <a:ext cx="0" cy="2133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657600" y="5181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4384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endParaRPr lang="en-US" baseline="30000" dirty="0"/>
          </a:p>
          <a:p>
            <a:endParaRPr lang="en-US" baseline="-25000" dirty="0"/>
          </a:p>
        </p:txBody>
      </p:sp>
      <p:sp>
        <p:nvSpPr>
          <p:cNvPr id="52" name="TextBox 51"/>
          <p:cNvSpPr txBox="1"/>
          <p:nvPr/>
        </p:nvSpPr>
        <p:spPr>
          <a:xfrm>
            <a:off x="27432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=D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  <a:p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3429000" y="5029200"/>
            <a:ext cx="3810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2590800" y="4648200"/>
            <a:ext cx="12192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590800" y="4724400"/>
            <a:ext cx="8382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2819400" y="46482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  <a:endParaRPr lang="en-US" baseline="30000" dirty="0"/>
          </a:p>
          <a:p>
            <a:endParaRPr lang="en-US" baseline="-25000" dirty="0"/>
          </a:p>
        </p:txBody>
      </p:sp>
      <p:sp>
        <p:nvSpPr>
          <p:cNvPr id="74" name="TextBox 73"/>
          <p:cNvSpPr txBox="1"/>
          <p:nvPr/>
        </p:nvSpPr>
        <p:spPr>
          <a:xfrm>
            <a:off x="2819400" y="42672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  <a:p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536950" y="3222625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5132493" y="4987111"/>
            <a:ext cx="3425098" cy="233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5F922B-0C0A-AE4E-A73C-FE2445227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134383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1" grpId="0"/>
      <p:bldP spid="76" grpId="0" animBg="1"/>
      <p:bldP spid="77" grpId="0"/>
      <p:bldP spid="74" grpId="0"/>
      <p:bldP spid="4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“Unjustified” Subsidies</a:t>
            </a:r>
          </a:p>
          <a:p>
            <a:pPr lvl="1"/>
            <a:r>
              <a:rPr lang="en-US" dirty="0"/>
              <a:t>Effects of subsidies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by Small Country</a:t>
            </a:r>
          </a:p>
          <a:p>
            <a:pPr lvl="2"/>
            <a:r>
              <a:rPr lang="en-US" dirty="0"/>
              <a:t>Production in 2-country world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CVDs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“Justified” Subsidies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Subsidies with Imperfect Competition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subsidy issues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4297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r>
              <a:rPr lang="en-US" sz="3600" dirty="0"/>
              <a:t>Production Subsidy, </a:t>
            </a:r>
            <a:br>
              <a:rPr lang="en-US" sz="3600" dirty="0"/>
            </a:br>
            <a:r>
              <a:rPr lang="en-US" sz="3600" dirty="0"/>
              <a:t>Large Country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0668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A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/>
          </a:p>
          <a:p>
            <a:pPr algn="ctr"/>
            <a:r>
              <a:rPr lang="en-US" sz="2400" dirty="0"/>
              <a:t>Trade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22860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248400" y="2209800"/>
            <a:ext cx="990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7010400" y="2209800"/>
            <a:ext cx="8382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3800" y="2438400"/>
            <a:ext cx="15240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>
            <a:off x="3733800" y="3810000"/>
            <a:ext cx="335280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6962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816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A</a:t>
            </a:r>
          </a:p>
        </p:txBody>
      </p:sp>
      <p:sp>
        <p:nvSpPr>
          <p:cNvPr id="139" name="Content Placeholder 2"/>
          <p:cNvSpPr>
            <a:spLocks noGrp="1"/>
          </p:cNvSpPr>
          <p:nvPr>
            <p:ph idx="1"/>
          </p:nvPr>
        </p:nvSpPr>
        <p:spPr>
          <a:xfrm>
            <a:off x="592666" y="4605866"/>
            <a:ext cx="7941733" cy="19812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The subsidy, s, is here most simply thought of as reducing the cost of suppliers in A and thus shifting its supply curve down by the amount s</a:t>
            </a:r>
          </a:p>
          <a:p>
            <a:r>
              <a:rPr lang="en-US" sz="2000" dirty="0"/>
              <a:t>This causes A’s import demand curve to shift to the left. </a:t>
            </a:r>
          </a:p>
          <a:p>
            <a:r>
              <a:rPr lang="en-US" sz="2000" dirty="0"/>
              <a:t>The world price falls from P</a:t>
            </a:r>
            <a:r>
              <a:rPr lang="en-US" sz="2000" baseline="-25000" dirty="0"/>
              <a:t>0</a:t>
            </a:r>
            <a:r>
              <a:rPr lang="en-US" sz="2000" dirty="0"/>
              <a:t> to P</a:t>
            </a:r>
            <a:r>
              <a:rPr lang="en-US" sz="2000" baseline="-25000" dirty="0"/>
              <a:t>1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6764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2438400" y="2438400"/>
            <a:ext cx="12954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3733800" y="2209800"/>
            <a:ext cx="16002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 flipV="1">
            <a:off x="1447800" y="3124200"/>
            <a:ext cx="6213474" cy="9526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5029200" y="1905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</a:t>
            </a:r>
            <a:r>
              <a:rPr lang="en-US" baseline="30000" dirty="0"/>
              <a:t>B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7150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cxnSp>
        <p:nvCxnSpPr>
          <p:cNvPr id="93" name="Straight Connector 92"/>
          <p:cNvCxnSpPr/>
          <p:nvPr/>
        </p:nvCxnSpPr>
        <p:spPr>
          <a:xfrm flipH="1">
            <a:off x="1905000" y="2209800"/>
            <a:ext cx="9144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ight Brace 93"/>
          <p:cNvSpPr/>
          <p:nvPr/>
        </p:nvSpPr>
        <p:spPr>
          <a:xfrm>
            <a:off x="2590800" y="2133600"/>
            <a:ext cx="228600" cy="533400"/>
          </a:xfrm>
          <a:prstGeom prst="rightBrace">
            <a:avLst>
              <a:gd name="adj1" fmla="val 60416"/>
              <a:gd name="adj2" fmla="val 43452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2743200" y="2133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447800" y="3505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20574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30000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99" name="Straight Connector 98"/>
          <p:cNvCxnSpPr/>
          <p:nvPr/>
        </p:nvCxnSpPr>
        <p:spPr>
          <a:xfrm flipH="1">
            <a:off x="2581275" y="2727325"/>
            <a:ext cx="11430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730625" y="2717800"/>
            <a:ext cx="1393825" cy="14605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 flipV="1">
            <a:off x="1447800" y="3270250"/>
            <a:ext cx="6213474" cy="95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V="1">
            <a:off x="2120900" y="31305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V="1">
            <a:off x="441325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2755900" y="31432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V="1">
            <a:off x="674370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7435850" y="31496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57150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352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3352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1066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40" name="TextBox 139"/>
          <p:cNvSpPr txBox="1"/>
          <p:nvPr/>
        </p:nvSpPr>
        <p:spPr>
          <a:xfrm>
            <a:off x="1066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142" name="Straight Arrow Connector 141"/>
          <p:cNvCxnSpPr/>
          <p:nvPr/>
        </p:nvCxnSpPr>
        <p:spPr>
          <a:xfrm>
            <a:off x="990600" y="3124200"/>
            <a:ext cx="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30480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64008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44196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MD</a:t>
            </a:r>
            <a:r>
              <a:rPr lang="en-US" baseline="30000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D72ABDEF-04EB-2B44-BD1C-EB0DEB0CCC38}"/>
              </a:ext>
            </a:extLst>
          </p:cNvPr>
          <p:cNvCxnSpPr>
            <a:cxnSpLocks/>
          </p:cNvCxnSpPr>
          <p:nvPr/>
        </p:nvCxnSpPr>
        <p:spPr>
          <a:xfrm>
            <a:off x="2122714" y="3129642"/>
            <a:ext cx="2667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393871D5-6422-B74C-B2F7-6426EC13FA1D}"/>
              </a:ext>
            </a:extLst>
          </p:cNvPr>
          <p:cNvCxnSpPr>
            <a:cxnSpLocks/>
          </p:cNvCxnSpPr>
          <p:nvPr/>
        </p:nvCxnSpPr>
        <p:spPr>
          <a:xfrm flipH="1">
            <a:off x="4125686" y="3129642"/>
            <a:ext cx="2667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38B335-C09D-7541-8778-6ED5916A0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592375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animBg="1"/>
      <p:bldP spid="95" grpId="0"/>
      <p:bldP spid="98" grpId="0"/>
      <p:bldP spid="123" grpId="0"/>
      <p:bldP spid="129" grpId="0"/>
      <p:bldP spid="140" grpId="0"/>
      <p:bldP spid="14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r>
              <a:rPr lang="en-US" sz="3600" dirty="0"/>
              <a:t>Production Subsidy, </a:t>
            </a:r>
            <a:br>
              <a:rPr lang="en-US" sz="3600" dirty="0"/>
            </a:br>
            <a:r>
              <a:rPr lang="en-US" sz="3600" dirty="0"/>
              <a:t>Large Country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0668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A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/>
          </a:p>
          <a:p>
            <a:pPr algn="ctr"/>
            <a:r>
              <a:rPr lang="en-US" sz="2400" dirty="0"/>
              <a:t>Trade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22860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248400" y="2209800"/>
            <a:ext cx="990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7010400" y="2209800"/>
            <a:ext cx="8382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3800" y="2438400"/>
            <a:ext cx="15240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>
            <a:off x="3733800" y="3810000"/>
            <a:ext cx="335280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816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A</a:t>
            </a:r>
          </a:p>
        </p:txBody>
      </p:sp>
      <p:sp>
        <p:nvSpPr>
          <p:cNvPr id="139" name="Content Placeholder 2"/>
          <p:cNvSpPr>
            <a:spLocks noGrp="1"/>
          </p:cNvSpPr>
          <p:nvPr>
            <p:ph idx="1"/>
          </p:nvPr>
        </p:nvSpPr>
        <p:spPr>
          <a:xfrm>
            <a:off x="592666" y="4605866"/>
            <a:ext cx="7941733" cy="198120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Results:</a:t>
            </a:r>
          </a:p>
          <a:p>
            <a:r>
              <a:rPr lang="en-US" sz="2000" dirty="0"/>
              <a:t>A:  Supply and demand both rise</a:t>
            </a:r>
          </a:p>
          <a:p>
            <a:r>
              <a:rPr lang="en-US" sz="2000" dirty="0"/>
              <a:t>B:  Demand rises; supply falls</a:t>
            </a:r>
          </a:p>
          <a:p>
            <a:r>
              <a:rPr lang="en-US" sz="2000" dirty="0"/>
              <a:t>Quantity traded – export and import – falls</a:t>
            </a:r>
          </a:p>
          <a:p>
            <a:pPr marL="0" indent="0"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6764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2438400" y="2438400"/>
            <a:ext cx="12954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3733800" y="2209800"/>
            <a:ext cx="16002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 flipV="1">
            <a:off x="1447800" y="3124200"/>
            <a:ext cx="6213474" cy="9526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5029200" y="1905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</a:t>
            </a:r>
            <a:r>
              <a:rPr lang="en-US" baseline="30000" dirty="0"/>
              <a:t>B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7150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cxnSp>
        <p:nvCxnSpPr>
          <p:cNvPr id="93" name="Straight Connector 92"/>
          <p:cNvCxnSpPr/>
          <p:nvPr/>
        </p:nvCxnSpPr>
        <p:spPr>
          <a:xfrm flipH="1">
            <a:off x="1905000" y="2209800"/>
            <a:ext cx="9144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ight Brace 93"/>
          <p:cNvSpPr/>
          <p:nvPr/>
        </p:nvSpPr>
        <p:spPr>
          <a:xfrm>
            <a:off x="2590800" y="2133600"/>
            <a:ext cx="228600" cy="533400"/>
          </a:xfrm>
          <a:prstGeom prst="rightBrace">
            <a:avLst>
              <a:gd name="adj1" fmla="val 60416"/>
              <a:gd name="adj2" fmla="val 43452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2743200" y="2133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447800" y="3505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025525" y="38735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  <a:r>
              <a:rPr lang="en-US" dirty="0"/>
              <a:t>’</a:t>
            </a:r>
            <a:endParaRPr lang="en-US" baseline="30000" dirty="0"/>
          </a:p>
        </p:txBody>
      </p:sp>
      <p:cxnSp>
        <p:nvCxnSpPr>
          <p:cNvPr id="99" name="Straight Connector 98"/>
          <p:cNvCxnSpPr/>
          <p:nvPr/>
        </p:nvCxnSpPr>
        <p:spPr>
          <a:xfrm flipH="1">
            <a:off x="2581275" y="2727325"/>
            <a:ext cx="11430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730625" y="2717800"/>
            <a:ext cx="1393825" cy="14605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 flipV="1">
            <a:off x="1447800" y="3270250"/>
            <a:ext cx="6213474" cy="95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2317750" y="327660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V="1">
            <a:off x="2120900" y="31305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V="1">
            <a:off x="441325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42545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2755900" y="31432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V="1">
            <a:off x="674370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7435850" y="31496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flipV="1">
            <a:off x="6832600" y="327660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73533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57150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352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3352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1066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40" name="TextBox 139"/>
          <p:cNvSpPr txBox="1"/>
          <p:nvPr/>
        </p:nvSpPr>
        <p:spPr>
          <a:xfrm>
            <a:off x="1066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141" name="Straight Connector 140"/>
          <p:cNvCxnSpPr/>
          <p:nvPr/>
        </p:nvCxnSpPr>
        <p:spPr>
          <a:xfrm flipV="1">
            <a:off x="2819400" y="3276600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2057400" y="4343400"/>
            <a:ext cx="3810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667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6629400" y="4343400"/>
            <a:ext cx="3048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7239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4191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6962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008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0480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8E5EC6-27DC-D64F-BF8E-EFA5CF62D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215386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6759576" y="3136900"/>
            <a:ext cx="666749" cy="155575"/>
            <a:chOff x="6765926" y="3444875"/>
            <a:chExt cx="666749" cy="155575"/>
          </a:xfrm>
        </p:grpSpPr>
        <p:sp>
          <p:nvSpPr>
            <p:cNvPr id="128" name="Rectangle 127"/>
            <p:cNvSpPr/>
            <p:nvPr/>
          </p:nvSpPr>
          <p:spPr>
            <a:xfrm flipV="1">
              <a:off x="6823075" y="3444875"/>
              <a:ext cx="536575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ight Triangle 129"/>
            <p:cNvSpPr/>
            <p:nvPr/>
          </p:nvSpPr>
          <p:spPr>
            <a:xfrm flipV="1">
              <a:off x="7357886" y="3444875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ight Triangle 133"/>
            <p:cNvSpPr/>
            <p:nvPr/>
          </p:nvSpPr>
          <p:spPr>
            <a:xfrm flipH="1" flipV="1">
              <a:off x="6765926" y="3448050"/>
              <a:ext cx="55386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89150" y="3114675"/>
            <a:ext cx="736600" cy="158750"/>
            <a:chOff x="2089150" y="3114675"/>
            <a:chExt cx="736600" cy="158750"/>
          </a:xfrm>
        </p:grpSpPr>
        <p:sp>
          <p:nvSpPr>
            <p:cNvPr id="146" name="Rectangle 145"/>
            <p:cNvSpPr/>
            <p:nvPr/>
          </p:nvSpPr>
          <p:spPr>
            <a:xfrm flipV="1">
              <a:off x="2305050" y="3121025"/>
              <a:ext cx="447675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ight Triangle 146"/>
            <p:cNvSpPr/>
            <p:nvPr/>
          </p:nvSpPr>
          <p:spPr>
            <a:xfrm>
              <a:off x="2750961" y="3114675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ight Triangle 147"/>
            <p:cNvSpPr/>
            <p:nvPr/>
          </p:nvSpPr>
          <p:spPr>
            <a:xfrm flipH="1" flipV="1">
              <a:off x="2089150" y="3114675"/>
              <a:ext cx="220487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r>
              <a:rPr lang="en-US" sz="3600" dirty="0"/>
              <a:t>Production Subsidy, </a:t>
            </a:r>
            <a:br>
              <a:rPr lang="en-US" sz="3600" dirty="0"/>
            </a:br>
            <a:r>
              <a:rPr lang="en-US" sz="3600" dirty="0"/>
              <a:t>Large Country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0668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A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/>
          </a:p>
          <a:p>
            <a:pPr algn="ctr"/>
            <a:r>
              <a:rPr lang="en-US" sz="2400" dirty="0"/>
              <a:t>Trade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22860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248400" y="2209800"/>
            <a:ext cx="990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7010400" y="2209800"/>
            <a:ext cx="8382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3800" y="2438400"/>
            <a:ext cx="15240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>
            <a:off x="3733800" y="3810000"/>
            <a:ext cx="335280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816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A</a:t>
            </a:r>
          </a:p>
        </p:txBody>
      </p:sp>
      <p:sp>
        <p:nvSpPr>
          <p:cNvPr id="139" name="Content Placeholder 2"/>
          <p:cNvSpPr>
            <a:spLocks noGrp="1"/>
          </p:cNvSpPr>
          <p:nvPr>
            <p:ph idx="1"/>
          </p:nvPr>
        </p:nvSpPr>
        <p:spPr>
          <a:xfrm>
            <a:off x="592666" y="4605866"/>
            <a:ext cx="7941733" cy="198120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Welfare of Country B:</a:t>
            </a:r>
          </a:p>
          <a:p>
            <a:r>
              <a:rPr lang="en-US" sz="2000" dirty="0"/>
              <a:t>Demanders gain </a:t>
            </a:r>
          </a:p>
          <a:p>
            <a:r>
              <a:rPr lang="en-US" sz="2000" dirty="0"/>
              <a:t>Suppliers lose</a:t>
            </a:r>
          </a:p>
          <a:p>
            <a:r>
              <a:rPr lang="en-US" sz="2000" dirty="0"/>
              <a:t>So country B loses</a:t>
            </a:r>
          </a:p>
          <a:p>
            <a:r>
              <a:rPr lang="en-US" sz="2000" dirty="0"/>
              <a:t>Note that B’s loss also appears in A as  </a:t>
            </a:r>
          </a:p>
          <a:p>
            <a:pPr marL="0" indent="0"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6764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2438400" y="2438400"/>
            <a:ext cx="12954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3733800" y="2209800"/>
            <a:ext cx="16002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 flipV="1">
            <a:off x="1447800" y="3124200"/>
            <a:ext cx="6213474" cy="9526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5029200" y="1905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</a:t>
            </a:r>
            <a:r>
              <a:rPr lang="en-US" baseline="30000" dirty="0"/>
              <a:t>B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7150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cxnSp>
        <p:nvCxnSpPr>
          <p:cNvPr id="93" name="Straight Connector 92"/>
          <p:cNvCxnSpPr/>
          <p:nvPr/>
        </p:nvCxnSpPr>
        <p:spPr>
          <a:xfrm flipH="1">
            <a:off x="1905000" y="2209800"/>
            <a:ext cx="9144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ight Brace 93"/>
          <p:cNvSpPr/>
          <p:nvPr/>
        </p:nvSpPr>
        <p:spPr>
          <a:xfrm>
            <a:off x="2590800" y="2133600"/>
            <a:ext cx="228600" cy="533400"/>
          </a:xfrm>
          <a:prstGeom prst="rightBrace">
            <a:avLst>
              <a:gd name="adj1" fmla="val 60416"/>
              <a:gd name="adj2" fmla="val 43452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2743200" y="2133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447800" y="3505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025525" y="38735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  <a:r>
              <a:rPr lang="en-US" dirty="0"/>
              <a:t>’</a:t>
            </a:r>
            <a:endParaRPr lang="en-US" baseline="30000" dirty="0"/>
          </a:p>
        </p:txBody>
      </p:sp>
      <p:cxnSp>
        <p:nvCxnSpPr>
          <p:cNvPr id="99" name="Straight Connector 98"/>
          <p:cNvCxnSpPr/>
          <p:nvPr/>
        </p:nvCxnSpPr>
        <p:spPr>
          <a:xfrm flipH="1">
            <a:off x="2581275" y="2727325"/>
            <a:ext cx="11430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730625" y="2717800"/>
            <a:ext cx="1393825" cy="14605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 flipV="1">
            <a:off x="1447800" y="3270250"/>
            <a:ext cx="6213474" cy="95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2317750" y="2711450"/>
            <a:ext cx="0" cy="1555751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V="1">
            <a:off x="2120900" y="31305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V="1">
            <a:off x="441325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42545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2755900" y="31432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V="1">
            <a:off x="674370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7435850" y="31496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flipV="1">
            <a:off x="6832600" y="327660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73533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57150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352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3352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1066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40" name="TextBox 139"/>
          <p:cNvSpPr txBox="1"/>
          <p:nvPr/>
        </p:nvSpPr>
        <p:spPr>
          <a:xfrm>
            <a:off x="1066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141" name="Straight Connector 140"/>
          <p:cNvCxnSpPr/>
          <p:nvPr/>
        </p:nvCxnSpPr>
        <p:spPr>
          <a:xfrm flipV="1">
            <a:off x="2819400" y="3276600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2057400" y="4343400"/>
            <a:ext cx="3810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667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6629400" y="4343400"/>
            <a:ext cx="3048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7239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4191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6962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008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0480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cxnSp>
        <p:nvCxnSpPr>
          <p:cNvPr id="71" name="Straight Connector 70"/>
          <p:cNvCxnSpPr/>
          <p:nvPr/>
        </p:nvCxnSpPr>
        <p:spPr>
          <a:xfrm>
            <a:off x="1447800" y="2743200"/>
            <a:ext cx="838200" cy="1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0" name="Group 89"/>
          <p:cNvGrpSpPr/>
          <p:nvPr/>
        </p:nvGrpSpPr>
        <p:grpSpPr>
          <a:xfrm>
            <a:off x="3081865" y="5139267"/>
            <a:ext cx="736601" cy="152400"/>
            <a:chOff x="6096000" y="3124200"/>
            <a:chExt cx="685800" cy="152400"/>
          </a:xfrm>
          <a:pattFill prst="dkUpDiag">
            <a:fgClr>
              <a:srgbClr val="008000"/>
            </a:fgClr>
            <a:bgClr>
              <a:prstClr val="white"/>
            </a:bgClr>
          </a:pattFill>
        </p:grpSpPr>
        <p:sp>
          <p:nvSpPr>
            <p:cNvPr id="91" name="Rectangle 90"/>
            <p:cNvSpPr/>
            <p:nvPr/>
          </p:nvSpPr>
          <p:spPr>
            <a:xfrm>
              <a:off x="6096000" y="3124200"/>
              <a:ext cx="609600" cy="1524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ight Triangle 96"/>
            <p:cNvSpPr/>
            <p:nvPr/>
          </p:nvSpPr>
          <p:spPr>
            <a:xfrm>
              <a:off x="6705600" y="3124200"/>
              <a:ext cx="76200" cy="152400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086473" y="3130550"/>
            <a:ext cx="1333502" cy="152400"/>
            <a:chOff x="6095998" y="3124200"/>
            <a:chExt cx="1333502" cy="152400"/>
          </a:xfrm>
        </p:grpSpPr>
        <p:grpSp>
          <p:nvGrpSpPr>
            <p:cNvPr id="16" name="Group 15"/>
            <p:cNvGrpSpPr/>
            <p:nvPr/>
          </p:nvGrpSpPr>
          <p:grpSpPr>
            <a:xfrm>
              <a:off x="6095998" y="3124200"/>
              <a:ext cx="736601" cy="152400"/>
              <a:chOff x="6096000" y="3124200"/>
              <a:chExt cx="685800" cy="152400"/>
            </a:xfrm>
            <a:pattFill prst="dkUpDiag">
              <a:fgClr>
                <a:srgbClr val="008000"/>
              </a:fgClr>
              <a:bgClr>
                <a:prstClr val="white"/>
              </a:bgClr>
            </a:pattFill>
          </p:grpSpPr>
          <p:sp>
            <p:nvSpPr>
              <p:cNvPr id="76" name="Rectangle 75"/>
              <p:cNvSpPr/>
              <p:nvPr/>
            </p:nvSpPr>
            <p:spPr>
              <a:xfrm>
                <a:off x="6096000" y="3124200"/>
                <a:ext cx="609600" cy="15240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ight Triangle 78"/>
              <p:cNvSpPr/>
              <p:nvPr/>
            </p:nvSpPr>
            <p:spPr>
              <a:xfrm>
                <a:off x="6705600" y="3124200"/>
                <a:ext cx="76200" cy="152400"/>
              </a:xfrm>
              <a:prstGeom prst="rt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1" name="Rectangle 100"/>
            <p:cNvSpPr/>
            <p:nvPr/>
          </p:nvSpPr>
          <p:spPr>
            <a:xfrm flipV="1">
              <a:off x="6096000" y="3124200"/>
              <a:ext cx="1258711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ight Triangle 101"/>
            <p:cNvSpPr/>
            <p:nvPr/>
          </p:nvSpPr>
          <p:spPr>
            <a:xfrm flipV="1">
              <a:off x="7354711" y="3124200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2768598" y="5473700"/>
            <a:ext cx="1333502" cy="152400"/>
            <a:chOff x="6095998" y="3124200"/>
            <a:chExt cx="1333502" cy="152400"/>
          </a:xfrm>
        </p:grpSpPr>
        <p:grpSp>
          <p:nvGrpSpPr>
            <p:cNvPr id="105" name="Group 104"/>
            <p:cNvGrpSpPr/>
            <p:nvPr/>
          </p:nvGrpSpPr>
          <p:grpSpPr>
            <a:xfrm>
              <a:off x="6095998" y="3124200"/>
              <a:ext cx="736601" cy="152400"/>
              <a:chOff x="6096000" y="3124200"/>
              <a:chExt cx="685800" cy="152400"/>
            </a:xfrm>
            <a:pattFill prst="dkUpDiag">
              <a:fgClr>
                <a:srgbClr val="008000"/>
              </a:fgClr>
              <a:bgClr>
                <a:prstClr val="white"/>
              </a:bgClr>
            </a:pattFill>
          </p:grpSpPr>
          <p:sp>
            <p:nvSpPr>
              <p:cNvPr id="111" name="Rectangle 110"/>
              <p:cNvSpPr/>
              <p:nvPr/>
            </p:nvSpPr>
            <p:spPr>
              <a:xfrm>
                <a:off x="6096000" y="3124200"/>
                <a:ext cx="609600" cy="15240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ight Triangle 113"/>
              <p:cNvSpPr/>
              <p:nvPr/>
            </p:nvSpPr>
            <p:spPr>
              <a:xfrm>
                <a:off x="6705600" y="3124200"/>
                <a:ext cx="76200" cy="152400"/>
              </a:xfrm>
              <a:prstGeom prst="rt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9" name="Rectangle 108"/>
            <p:cNvSpPr/>
            <p:nvPr/>
          </p:nvSpPr>
          <p:spPr>
            <a:xfrm flipV="1">
              <a:off x="6096000" y="3124200"/>
              <a:ext cx="1258711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ight Triangle 109"/>
            <p:cNvSpPr/>
            <p:nvPr/>
          </p:nvSpPr>
          <p:spPr>
            <a:xfrm flipV="1">
              <a:off x="7354711" y="3124200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3263901" y="5848350"/>
            <a:ext cx="666749" cy="155575"/>
            <a:chOff x="6765926" y="3444875"/>
            <a:chExt cx="666749" cy="155575"/>
          </a:xfrm>
        </p:grpSpPr>
        <p:sp>
          <p:nvSpPr>
            <p:cNvPr id="136" name="Rectangle 135"/>
            <p:cNvSpPr/>
            <p:nvPr/>
          </p:nvSpPr>
          <p:spPr>
            <a:xfrm flipV="1">
              <a:off x="6823075" y="3444875"/>
              <a:ext cx="536575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ight Triangle 136"/>
            <p:cNvSpPr/>
            <p:nvPr/>
          </p:nvSpPr>
          <p:spPr>
            <a:xfrm flipV="1">
              <a:off x="7357886" y="3444875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ight Triangle 137"/>
            <p:cNvSpPr/>
            <p:nvPr/>
          </p:nvSpPr>
          <p:spPr>
            <a:xfrm flipH="1" flipV="1">
              <a:off x="6765926" y="3448050"/>
              <a:ext cx="55386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6085415" y="3129492"/>
            <a:ext cx="736601" cy="152400"/>
            <a:chOff x="6096000" y="3124200"/>
            <a:chExt cx="685800" cy="152400"/>
          </a:xfrm>
          <a:pattFill prst="dkUpDiag">
            <a:fgClr>
              <a:srgbClr val="008000"/>
            </a:fgClr>
            <a:bgClr>
              <a:prstClr val="white"/>
            </a:bgClr>
          </a:pattFill>
        </p:grpSpPr>
        <p:sp>
          <p:nvSpPr>
            <p:cNvPr id="143" name="Rectangle 142"/>
            <p:cNvSpPr/>
            <p:nvPr/>
          </p:nvSpPr>
          <p:spPr>
            <a:xfrm>
              <a:off x="6096000" y="3124200"/>
              <a:ext cx="609600" cy="1524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ight Triangle 143"/>
            <p:cNvSpPr/>
            <p:nvPr/>
          </p:nvSpPr>
          <p:spPr>
            <a:xfrm>
              <a:off x="6705600" y="3124200"/>
              <a:ext cx="76200" cy="152400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9" name="Straight Connector 148"/>
          <p:cNvCxnSpPr/>
          <p:nvPr/>
        </p:nvCxnSpPr>
        <p:spPr>
          <a:xfrm flipH="1" flipV="1">
            <a:off x="2124077" y="3130551"/>
            <a:ext cx="190498" cy="136524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0" name="Group 149"/>
          <p:cNvGrpSpPr/>
          <p:nvPr/>
        </p:nvGrpSpPr>
        <p:grpSpPr>
          <a:xfrm>
            <a:off x="5554134" y="6194425"/>
            <a:ext cx="736600" cy="158750"/>
            <a:chOff x="2089150" y="3114675"/>
            <a:chExt cx="736600" cy="158750"/>
          </a:xfrm>
        </p:grpSpPr>
        <p:sp>
          <p:nvSpPr>
            <p:cNvPr id="151" name="Rectangle 150"/>
            <p:cNvSpPr/>
            <p:nvPr/>
          </p:nvSpPr>
          <p:spPr>
            <a:xfrm flipV="1">
              <a:off x="2305050" y="3121025"/>
              <a:ext cx="447675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ight Triangle 151"/>
            <p:cNvSpPr/>
            <p:nvPr/>
          </p:nvSpPr>
          <p:spPr>
            <a:xfrm>
              <a:off x="2750961" y="3114675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ight Triangle 152"/>
            <p:cNvSpPr/>
            <p:nvPr/>
          </p:nvSpPr>
          <p:spPr>
            <a:xfrm flipH="1" flipV="1">
              <a:off x="2089150" y="3114675"/>
              <a:ext cx="220487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6156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36152-4611-FC4A-8B02-DCFB7B796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CB248-FB83-6C45-8CA4-B71D41DFC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This is our last class together</a:t>
            </a:r>
          </a:p>
          <a:p>
            <a:r>
              <a:rPr lang="en-US" sz="2800" dirty="0"/>
              <a:t>Paper #3 was due at 8:30 this morning</a:t>
            </a:r>
          </a:p>
          <a:p>
            <a:r>
              <a:rPr lang="en-US" sz="2800" dirty="0"/>
              <a:t>Quiz #12</a:t>
            </a:r>
          </a:p>
          <a:p>
            <a:pPr lvl="1"/>
            <a:r>
              <a:rPr lang="en-US" sz="2400" dirty="0"/>
              <a:t>Available from 10:00 AM today.  </a:t>
            </a:r>
          </a:p>
          <a:p>
            <a:pPr lvl="1"/>
            <a:r>
              <a:rPr lang="en-US" sz="2400" dirty="0"/>
              <a:t>Due, </a:t>
            </a:r>
            <a:r>
              <a:rPr lang="en-US" sz="2400" u="sng" dirty="0"/>
              <a:t>unusually,</a:t>
            </a:r>
            <a:r>
              <a:rPr lang="en-US" sz="2400" dirty="0"/>
              <a:t> by Saturday 12/11 midnight, </a:t>
            </a:r>
          </a:p>
          <a:p>
            <a:pPr lvl="1"/>
            <a:r>
              <a:rPr lang="en-US" sz="2400" dirty="0"/>
              <a:t>Accepted until Sunday 12/12 midnight with 1 point penalty</a:t>
            </a:r>
          </a:p>
          <a:p>
            <a:pPr lvl="1"/>
            <a:r>
              <a:rPr lang="en-US" sz="2400" dirty="0"/>
              <a:t>Covers material from 12/2,7,9</a:t>
            </a:r>
          </a:p>
          <a:p>
            <a:pPr lvl="1"/>
            <a:r>
              <a:rPr lang="en-US" sz="2400" dirty="0"/>
              <a:t>Unusually, has one 2-pt question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A56C63-74B6-B44A-A859-45A777971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4DFE95-E8BF-1443-A571-343EBBF31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8899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6996537-B8E7-F946-A72D-B8BADEA16A90}"/>
              </a:ext>
            </a:extLst>
          </p:cNvPr>
          <p:cNvSpPr/>
          <p:nvPr/>
        </p:nvSpPr>
        <p:spPr>
          <a:xfrm>
            <a:off x="1447800" y="2743200"/>
            <a:ext cx="838200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1443565" y="2740023"/>
            <a:ext cx="861485" cy="383118"/>
            <a:chOff x="1443565" y="2740023"/>
            <a:chExt cx="861485" cy="383118"/>
          </a:xfrm>
        </p:grpSpPr>
        <p:sp>
          <p:nvSpPr>
            <p:cNvPr id="103" name="Rectangle 102"/>
            <p:cNvSpPr/>
            <p:nvPr/>
          </p:nvSpPr>
          <p:spPr>
            <a:xfrm flipV="1">
              <a:off x="1443565" y="2740024"/>
              <a:ext cx="681098" cy="383117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ight Triangle 119"/>
            <p:cNvSpPr/>
            <p:nvPr/>
          </p:nvSpPr>
          <p:spPr>
            <a:xfrm flipV="1">
              <a:off x="2124663" y="2740023"/>
              <a:ext cx="180387" cy="383117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1317626" y="2717798"/>
            <a:ext cx="1022350" cy="419102"/>
            <a:chOff x="1443565" y="2740023"/>
            <a:chExt cx="861485" cy="383118"/>
          </a:xfrm>
          <a:solidFill>
            <a:srgbClr val="FFFFFF"/>
          </a:solidFill>
        </p:grpSpPr>
        <p:sp>
          <p:nvSpPr>
            <p:cNvPr id="198" name="Rectangle 197"/>
            <p:cNvSpPr/>
            <p:nvPr/>
          </p:nvSpPr>
          <p:spPr>
            <a:xfrm flipV="1">
              <a:off x="1443565" y="2740024"/>
              <a:ext cx="681098" cy="38311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Right Triangle 198"/>
            <p:cNvSpPr/>
            <p:nvPr/>
          </p:nvSpPr>
          <p:spPr>
            <a:xfrm flipV="1">
              <a:off x="2124663" y="2740023"/>
              <a:ext cx="180387" cy="383117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443565" y="3123142"/>
            <a:ext cx="1391710" cy="152400"/>
            <a:chOff x="1443565" y="3123142"/>
            <a:chExt cx="1391710" cy="152400"/>
          </a:xfrm>
        </p:grpSpPr>
        <p:sp>
          <p:nvSpPr>
            <p:cNvPr id="155" name="Rectangle 154"/>
            <p:cNvSpPr/>
            <p:nvPr/>
          </p:nvSpPr>
          <p:spPr>
            <a:xfrm>
              <a:off x="1443565" y="3123142"/>
              <a:ext cx="132738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ight Triangle 155"/>
            <p:cNvSpPr/>
            <p:nvPr/>
          </p:nvSpPr>
          <p:spPr>
            <a:xfrm>
              <a:off x="2770952" y="3123142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6" name="Rectangle 165"/>
          <p:cNvSpPr/>
          <p:nvPr/>
        </p:nvSpPr>
        <p:spPr>
          <a:xfrm flipV="1">
            <a:off x="3133726" y="5654675"/>
            <a:ext cx="873124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 flipV="1">
            <a:off x="1447801" y="2743200"/>
            <a:ext cx="873124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flipV="1">
            <a:off x="1444625" y="2733674"/>
            <a:ext cx="879475" cy="5461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2314575" y="3119967"/>
            <a:ext cx="514350" cy="152400"/>
            <a:chOff x="2314575" y="3119967"/>
            <a:chExt cx="514350" cy="152400"/>
          </a:xfrm>
        </p:grpSpPr>
        <p:sp>
          <p:nvSpPr>
            <p:cNvPr id="171" name="Rectangle 170"/>
            <p:cNvSpPr/>
            <p:nvPr/>
          </p:nvSpPr>
          <p:spPr>
            <a:xfrm>
              <a:off x="2314575" y="3119967"/>
              <a:ext cx="45002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ight Triangle 171"/>
            <p:cNvSpPr/>
            <p:nvPr/>
          </p:nvSpPr>
          <p:spPr>
            <a:xfrm>
              <a:off x="2764602" y="3119967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2317750" y="3119967"/>
            <a:ext cx="514350" cy="152400"/>
            <a:chOff x="2314575" y="3119967"/>
            <a:chExt cx="514350" cy="152400"/>
          </a:xfrm>
          <a:solidFill>
            <a:srgbClr val="FFFFFF"/>
          </a:solidFill>
        </p:grpSpPr>
        <p:sp>
          <p:nvSpPr>
            <p:cNvPr id="186" name="Rectangle 185"/>
            <p:cNvSpPr/>
            <p:nvPr/>
          </p:nvSpPr>
          <p:spPr>
            <a:xfrm>
              <a:off x="2314575" y="3119967"/>
              <a:ext cx="450027" cy="1524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Right Triangle 186"/>
            <p:cNvSpPr/>
            <p:nvPr/>
          </p:nvSpPr>
          <p:spPr>
            <a:xfrm>
              <a:off x="2764602" y="3119967"/>
              <a:ext cx="64323" cy="152400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6" name="Right Triangle 175"/>
          <p:cNvSpPr/>
          <p:nvPr/>
        </p:nvSpPr>
        <p:spPr>
          <a:xfrm rot="5400000" flipH="1" flipV="1">
            <a:off x="2016124" y="2825751"/>
            <a:ext cx="399169" cy="189617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r>
              <a:rPr lang="en-US" sz="3600" dirty="0"/>
              <a:t>Production Subsidy, </a:t>
            </a:r>
            <a:br>
              <a:rPr lang="en-US" sz="3600" dirty="0"/>
            </a:br>
            <a:r>
              <a:rPr lang="en-US" sz="3600" dirty="0"/>
              <a:t>Large Country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0668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A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/>
          </a:p>
          <a:p>
            <a:pPr algn="ctr"/>
            <a:r>
              <a:rPr lang="en-US" sz="2400" dirty="0"/>
              <a:t>Trade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22860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248400" y="2209800"/>
            <a:ext cx="990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7010400" y="2209800"/>
            <a:ext cx="8382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3800" y="2438400"/>
            <a:ext cx="15240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>
            <a:off x="3733800" y="3810000"/>
            <a:ext cx="335280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816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A</a:t>
            </a:r>
          </a:p>
        </p:txBody>
      </p:sp>
      <p:sp>
        <p:nvSpPr>
          <p:cNvPr id="139" name="Content Placeholder 2"/>
          <p:cNvSpPr>
            <a:spLocks noGrp="1"/>
          </p:cNvSpPr>
          <p:nvPr>
            <p:ph idx="1"/>
          </p:nvPr>
        </p:nvSpPr>
        <p:spPr>
          <a:xfrm>
            <a:off x="592667" y="4605866"/>
            <a:ext cx="4538134" cy="1913467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Welfare of Country A:</a:t>
            </a:r>
          </a:p>
          <a:p>
            <a:r>
              <a:rPr lang="en-US" sz="2000" dirty="0"/>
              <a:t>Suppliers gain </a:t>
            </a:r>
          </a:p>
          <a:p>
            <a:r>
              <a:rPr lang="en-US" sz="2000" dirty="0"/>
              <a:t>Demanders gain</a:t>
            </a:r>
          </a:p>
          <a:p>
            <a:r>
              <a:rPr lang="en-US" sz="2000" dirty="0"/>
              <a:t>Government loses</a:t>
            </a:r>
          </a:p>
          <a:p>
            <a:r>
              <a:rPr lang="en-US" sz="2000" dirty="0"/>
              <a:t>So country A gains         but loses</a:t>
            </a:r>
          </a:p>
          <a:p>
            <a:pPr marL="0" indent="0"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6764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2438400" y="2438400"/>
            <a:ext cx="12954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3733800" y="2209800"/>
            <a:ext cx="16002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 flipV="1">
            <a:off x="1447800" y="3124200"/>
            <a:ext cx="6213474" cy="9526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5029200" y="1905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</a:t>
            </a:r>
            <a:r>
              <a:rPr lang="en-US" baseline="30000" dirty="0"/>
              <a:t>B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7150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cxnSp>
        <p:nvCxnSpPr>
          <p:cNvPr id="93" name="Straight Connector 92"/>
          <p:cNvCxnSpPr/>
          <p:nvPr/>
        </p:nvCxnSpPr>
        <p:spPr>
          <a:xfrm flipH="1">
            <a:off x="1905000" y="2209800"/>
            <a:ext cx="9144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ight Brace 93"/>
          <p:cNvSpPr/>
          <p:nvPr/>
        </p:nvSpPr>
        <p:spPr>
          <a:xfrm>
            <a:off x="2590800" y="2133600"/>
            <a:ext cx="228600" cy="533400"/>
          </a:xfrm>
          <a:prstGeom prst="rightBrace">
            <a:avLst>
              <a:gd name="adj1" fmla="val 60416"/>
              <a:gd name="adj2" fmla="val 43452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2743200" y="2133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447800" y="3505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025525" y="38735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  <a:r>
              <a:rPr lang="en-US" dirty="0"/>
              <a:t>’</a:t>
            </a:r>
            <a:endParaRPr lang="en-US" baseline="30000" dirty="0"/>
          </a:p>
        </p:txBody>
      </p:sp>
      <p:cxnSp>
        <p:nvCxnSpPr>
          <p:cNvPr id="99" name="Straight Connector 98"/>
          <p:cNvCxnSpPr/>
          <p:nvPr/>
        </p:nvCxnSpPr>
        <p:spPr>
          <a:xfrm flipH="1">
            <a:off x="2581275" y="2727325"/>
            <a:ext cx="11430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730625" y="2717800"/>
            <a:ext cx="1393825" cy="14605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 flipV="1">
            <a:off x="1447800" y="3270250"/>
            <a:ext cx="6213474" cy="95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2317750" y="2711450"/>
            <a:ext cx="0" cy="1555751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V="1">
            <a:off x="2120900" y="31305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V="1">
            <a:off x="441325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42545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2755900" y="31432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V="1">
            <a:off x="674370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7435850" y="31496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flipV="1">
            <a:off x="6832600" y="327660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73533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57150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352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3352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1066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40" name="TextBox 139"/>
          <p:cNvSpPr txBox="1"/>
          <p:nvPr/>
        </p:nvSpPr>
        <p:spPr>
          <a:xfrm>
            <a:off x="1066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141" name="Straight Connector 140"/>
          <p:cNvCxnSpPr/>
          <p:nvPr/>
        </p:nvCxnSpPr>
        <p:spPr>
          <a:xfrm flipV="1">
            <a:off x="2819400" y="3276600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2057400" y="4343400"/>
            <a:ext cx="3810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667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6629400" y="4343400"/>
            <a:ext cx="3048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7239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4191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6962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008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0480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cxnSp>
        <p:nvCxnSpPr>
          <p:cNvPr id="71" name="Straight Connector 70"/>
          <p:cNvCxnSpPr/>
          <p:nvPr/>
        </p:nvCxnSpPr>
        <p:spPr>
          <a:xfrm>
            <a:off x="1447800" y="2743200"/>
            <a:ext cx="838200" cy="1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flipH="1" flipV="1">
            <a:off x="2124077" y="3130551"/>
            <a:ext cx="190498" cy="136524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1" name="Group 130"/>
          <p:cNvGrpSpPr/>
          <p:nvPr/>
        </p:nvGrpSpPr>
        <p:grpSpPr>
          <a:xfrm>
            <a:off x="2773890" y="4959348"/>
            <a:ext cx="861485" cy="383118"/>
            <a:chOff x="1443565" y="2740023"/>
            <a:chExt cx="861485" cy="383118"/>
          </a:xfrm>
        </p:grpSpPr>
        <p:sp>
          <p:nvSpPr>
            <p:cNvPr id="133" name="Rectangle 132"/>
            <p:cNvSpPr/>
            <p:nvPr/>
          </p:nvSpPr>
          <p:spPr>
            <a:xfrm flipV="1">
              <a:off x="1443565" y="2740024"/>
              <a:ext cx="681098" cy="383117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ight Triangle 144"/>
            <p:cNvSpPr/>
            <p:nvPr/>
          </p:nvSpPr>
          <p:spPr>
            <a:xfrm flipV="1">
              <a:off x="2124663" y="2740023"/>
              <a:ext cx="180387" cy="383117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2977090" y="5478992"/>
            <a:ext cx="1391710" cy="152400"/>
            <a:chOff x="1443565" y="3123142"/>
            <a:chExt cx="1391710" cy="152400"/>
          </a:xfrm>
        </p:grpSpPr>
        <p:sp>
          <p:nvSpPr>
            <p:cNvPr id="158" name="Rectangle 157"/>
            <p:cNvSpPr/>
            <p:nvPr/>
          </p:nvSpPr>
          <p:spPr>
            <a:xfrm>
              <a:off x="1443565" y="3123142"/>
              <a:ext cx="132738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ight Triangle 158"/>
            <p:cNvSpPr/>
            <p:nvPr/>
          </p:nvSpPr>
          <p:spPr>
            <a:xfrm>
              <a:off x="2770952" y="3123142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3230033" y="6228292"/>
            <a:ext cx="514350" cy="152400"/>
            <a:chOff x="2314575" y="3119967"/>
            <a:chExt cx="514350" cy="152400"/>
          </a:xfrm>
        </p:grpSpPr>
        <p:sp>
          <p:nvSpPr>
            <p:cNvPr id="174" name="Rectangle 173"/>
            <p:cNvSpPr/>
            <p:nvPr/>
          </p:nvSpPr>
          <p:spPr>
            <a:xfrm>
              <a:off x="2314575" y="3119967"/>
              <a:ext cx="45002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ight Triangle 174"/>
            <p:cNvSpPr/>
            <p:nvPr/>
          </p:nvSpPr>
          <p:spPr>
            <a:xfrm>
              <a:off x="2764602" y="3119967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7" name="Right Triangle 176"/>
          <p:cNvSpPr/>
          <p:nvPr/>
        </p:nvSpPr>
        <p:spPr>
          <a:xfrm rot="5400000" flipH="1" flipV="1">
            <a:off x="4722284" y="6086475"/>
            <a:ext cx="399169" cy="189617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CAA405-B406-1748-9CBB-D293B7E33DF1}"/>
              </a:ext>
            </a:extLst>
          </p:cNvPr>
          <p:cNvSpPr txBox="1"/>
          <p:nvPr/>
        </p:nvSpPr>
        <p:spPr>
          <a:xfrm>
            <a:off x="586477" y="409272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2BAFF0AC-30EC-CF41-8C5E-C6D59FF0A253}"/>
              </a:ext>
            </a:extLst>
          </p:cNvPr>
          <p:cNvGrpSpPr/>
          <p:nvPr/>
        </p:nvGrpSpPr>
        <p:grpSpPr>
          <a:xfrm>
            <a:off x="2317214" y="3119780"/>
            <a:ext cx="514350" cy="152400"/>
            <a:chOff x="2314575" y="3119967"/>
            <a:chExt cx="514350" cy="152400"/>
          </a:xfrm>
        </p:grpSpPr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01D5A9DE-25D8-1342-89E2-1DC5C5B803FD}"/>
                </a:ext>
              </a:extLst>
            </p:cNvPr>
            <p:cNvSpPr/>
            <p:nvPr/>
          </p:nvSpPr>
          <p:spPr>
            <a:xfrm>
              <a:off x="2314575" y="3119967"/>
              <a:ext cx="45002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ight Triangle 101">
              <a:extLst>
                <a:ext uri="{FF2B5EF4-FFF2-40B4-BE49-F238E27FC236}">
                  <a16:creationId xmlns:a16="http://schemas.microsoft.com/office/drawing/2014/main" id="{565EA74D-48C8-FB40-8AF4-99C2DC9636D8}"/>
                </a:ext>
              </a:extLst>
            </p:cNvPr>
            <p:cNvSpPr/>
            <p:nvPr/>
          </p:nvSpPr>
          <p:spPr>
            <a:xfrm>
              <a:off x="2764602" y="3119967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25A9EF43-9AF8-6346-B9CA-577C2F44AD3A}"/>
              </a:ext>
            </a:extLst>
          </p:cNvPr>
          <p:cNvSpPr txBox="1">
            <a:spLocks/>
          </p:cNvSpPr>
          <p:nvPr/>
        </p:nvSpPr>
        <p:spPr bwMode="auto">
          <a:xfrm>
            <a:off x="5418667" y="4605866"/>
            <a:ext cx="3244070" cy="19134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FontTx/>
              <a:buNone/>
            </a:pPr>
            <a:r>
              <a:rPr lang="en-US" sz="2000" dirty="0"/>
              <a:t>Result:</a:t>
            </a:r>
          </a:p>
          <a:p>
            <a:r>
              <a:rPr lang="en-US" sz="2000" dirty="0"/>
              <a:t>Large importer may gain from subsidy</a:t>
            </a:r>
          </a:p>
          <a:p>
            <a:r>
              <a:rPr lang="en-US" sz="2000" dirty="0"/>
              <a:t>Why? Improves terms of trade</a:t>
            </a:r>
          </a:p>
          <a:p>
            <a:pPr marL="0" indent="0">
              <a:buFontTx/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19464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66" grpId="0" animBg="1"/>
      <p:bldP spid="162" grpId="0" animBg="1"/>
      <p:bldP spid="178" grpId="0" animBg="1"/>
      <p:bldP spid="178" grpId="1" animBg="1"/>
      <p:bldP spid="176" grpId="0" animBg="1"/>
      <p:bldP spid="17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443565" y="2740023"/>
            <a:ext cx="861485" cy="383118"/>
            <a:chOff x="1443565" y="2740023"/>
            <a:chExt cx="861485" cy="383118"/>
          </a:xfrm>
        </p:grpSpPr>
        <p:sp>
          <p:nvSpPr>
            <p:cNvPr id="103" name="Rectangle 102"/>
            <p:cNvSpPr/>
            <p:nvPr/>
          </p:nvSpPr>
          <p:spPr>
            <a:xfrm flipV="1">
              <a:off x="1443565" y="2740024"/>
              <a:ext cx="681098" cy="383117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ight Triangle 119"/>
            <p:cNvSpPr/>
            <p:nvPr/>
          </p:nvSpPr>
          <p:spPr>
            <a:xfrm flipV="1">
              <a:off x="2124663" y="2740023"/>
              <a:ext cx="180387" cy="383117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1317626" y="2717798"/>
            <a:ext cx="1022350" cy="419102"/>
            <a:chOff x="1443565" y="2740023"/>
            <a:chExt cx="861485" cy="383118"/>
          </a:xfrm>
          <a:solidFill>
            <a:srgbClr val="FFFFFF"/>
          </a:solidFill>
        </p:grpSpPr>
        <p:sp>
          <p:nvSpPr>
            <p:cNvPr id="198" name="Rectangle 197"/>
            <p:cNvSpPr/>
            <p:nvPr/>
          </p:nvSpPr>
          <p:spPr>
            <a:xfrm flipV="1">
              <a:off x="1443565" y="2740024"/>
              <a:ext cx="681098" cy="38311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Right Triangle 198"/>
            <p:cNvSpPr/>
            <p:nvPr/>
          </p:nvSpPr>
          <p:spPr>
            <a:xfrm flipV="1">
              <a:off x="2124663" y="2740023"/>
              <a:ext cx="180387" cy="383117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074331" y="4016375"/>
            <a:ext cx="749302" cy="160866"/>
            <a:chOff x="730248" y="736600"/>
            <a:chExt cx="749302" cy="160866"/>
          </a:xfrm>
        </p:grpSpPr>
        <p:sp>
          <p:nvSpPr>
            <p:cNvPr id="146" name="Rectangle 145"/>
            <p:cNvSpPr/>
            <p:nvPr/>
          </p:nvSpPr>
          <p:spPr>
            <a:xfrm flipV="1">
              <a:off x="946150" y="741892"/>
              <a:ext cx="447675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ight Triangle 146"/>
            <p:cNvSpPr/>
            <p:nvPr/>
          </p:nvSpPr>
          <p:spPr>
            <a:xfrm>
              <a:off x="1392061" y="736600"/>
              <a:ext cx="87489" cy="15875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ight Triangle 147"/>
            <p:cNvSpPr/>
            <p:nvPr/>
          </p:nvSpPr>
          <p:spPr>
            <a:xfrm flipH="1" flipV="1">
              <a:off x="730248" y="739774"/>
              <a:ext cx="220487" cy="157692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3" name="Group 192"/>
          <p:cNvGrpSpPr/>
          <p:nvPr/>
        </p:nvGrpSpPr>
        <p:grpSpPr>
          <a:xfrm>
            <a:off x="2033055" y="4010024"/>
            <a:ext cx="903819" cy="193675"/>
            <a:chOff x="730248" y="736600"/>
            <a:chExt cx="749302" cy="160866"/>
          </a:xfrm>
          <a:solidFill>
            <a:schemeClr val="bg1"/>
          </a:solidFill>
        </p:grpSpPr>
        <p:sp>
          <p:nvSpPr>
            <p:cNvPr id="194" name="Rectangle 193"/>
            <p:cNvSpPr/>
            <p:nvPr/>
          </p:nvSpPr>
          <p:spPr>
            <a:xfrm flipV="1">
              <a:off x="946150" y="741892"/>
              <a:ext cx="447675" cy="1524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Right Triangle 194"/>
            <p:cNvSpPr/>
            <p:nvPr/>
          </p:nvSpPr>
          <p:spPr>
            <a:xfrm>
              <a:off x="1392061" y="736600"/>
              <a:ext cx="87489" cy="158750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Right Triangle 195"/>
            <p:cNvSpPr/>
            <p:nvPr/>
          </p:nvSpPr>
          <p:spPr>
            <a:xfrm flipH="1" flipV="1">
              <a:off x="730248" y="739774"/>
              <a:ext cx="220487" cy="157692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086473" y="3130550"/>
            <a:ext cx="1333502" cy="152400"/>
            <a:chOff x="6095998" y="3124200"/>
            <a:chExt cx="1333502" cy="152400"/>
          </a:xfrm>
        </p:grpSpPr>
        <p:grpSp>
          <p:nvGrpSpPr>
            <p:cNvPr id="16" name="Group 15"/>
            <p:cNvGrpSpPr/>
            <p:nvPr/>
          </p:nvGrpSpPr>
          <p:grpSpPr>
            <a:xfrm>
              <a:off x="6095998" y="3124200"/>
              <a:ext cx="736601" cy="152400"/>
              <a:chOff x="6096000" y="3124200"/>
              <a:chExt cx="685800" cy="152400"/>
            </a:xfrm>
            <a:pattFill prst="dkUpDiag">
              <a:fgClr>
                <a:srgbClr val="008000"/>
              </a:fgClr>
              <a:bgClr>
                <a:prstClr val="white"/>
              </a:bgClr>
            </a:pattFill>
          </p:grpSpPr>
          <p:sp>
            <p:nvSpPr>
              <p:cNvPr id="76" name="Rectangle 75"/>
              <p:cNvSpPr/>
              <p:nvPr/>
            </p:nvSpPr>
            <p:spPr>
              <a:xfrm>
                <a:off x="6096000" y="3124200"/>
                <a:ext cx="609600" cy="15240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ight Triangle 78"/>
              <p:cNvSpPr/>
              <p:nvPr/>
            </p:nvSpPr>
            <p:spPr>
              <a:xfrm>
                <a:off x="6705600" y="3124200"/>
                <a:ext cx="76200" cy="152400"/>
              </a:xfrm>
              <a:prstGeom prst="rtTriangle">
                <a:avLst/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1" name="Rectangle 100"/>
            <p:cNvSpPr/>
            <p:nvPr/>
          </p:nvSpPr>
          <p:spPr>
            <a:xfrm flipV="1">
              <a:off x="6096000" y="3124200"/>
              <a:ext cx="1258711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ight Triangle 101"/>
            <p:cNvSpPr/>
            <p:nvPr/>
          </p:nvSpPr>
          <p:spPr>
            <a:xfrm flipV="1">
              <a:off x="7354711" y="3124200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443565" y="3123142"/>
            <a:ext cx="1391710" cy="152400"/>
            <a:chOff x="1443565" y="3123142"/>
            <a:chExt cx="1391710" cy="152400"/>
          </a:xfrm>
        </p:grpSpPr>
        <p:sp>
          <p:nvSpPr>
            <p:cNvPr id="155" name="Rectangle 154"/>
            <p:cNvSpPr/>
            <p:nvPr/>
          </p:nvSpPr>
          <p:spPr>
            <a:xfrm>
              <a:off x="1443565" y="3123142"/>
              <a:ext cx="132738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ight Triangle 155"/>
            <p:cNvSpPr/>
            <p:nvPr/>
          </p:nvSpPr>
          <p:spPr>
            <a:xfrm>
              <a:off x="2770952" y="3123142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6" name="Rectangle 165"/>
          <p:cNvSpPr/>
          <p:nvPr/>
        </p:nvSpPr>
        <p:spPr>
          <a:xfrm flipV="1">
            <a:off x="3133726" y="5654675"/>
            <a:ext cx="873124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 flipV="1">
            <a:off x="1447801" y="2743200"/>
            <a:ext cx="873124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flipV="1">
            <a:off x="1444625" y="2733674"/>
            <a:ext cx="879475" cy="5461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ight Triangle 179"/>
          <p:cNvSpPr/>
          <p:nvPr/>
        </p:nvSpPr>
        <p:spPr>
          <a:xfrm rot="5400000" flipV="1">
            <a:off x="2151772" y="3089276"/>
            <a:ext cx="127882" cy="189617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2314575" y="3119967"/>
            <a:ext cx="514350" cy="152400"/>
            <a:chOff x="2314575" y="3119967"/>
            <a:chExt cx="514350" cy="152400"/>
          </a:xfrm>
        </p:grpSpPr>
        <p:sp>
          <p:nvSpPr>
            <p:cNvPr id="171" name="Rectangle 170"/>
            <p:cNvSpPr/>
            <p:nvPr/>
          </p:nvSpPr>
          <p:spPr>
            <a:xfrm>
              <a:off x="2314575" y="3119967"/>
              <a:ext cx="45002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ight Triangle 171"/>
            <p:cNvSpPr/>
            <p:nvPr/>
          </p:nvSpPr>
          <p:spPr>
            <a:xfrm>
              <a:off x="2764602" y="3119967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2317750" y="3119967"/>
            <a:ext cx="514350" cy="152400"/>
            <a:chOff x="2314575" y="3119967"/>
            <a:chExt cx="514350" cy="152400"/>
          </a:xfrm>
          <a:solidFill>
            <a:srgbClr val="FFFFFF"/>
          </a:solidFill>
        </p:grpSpPr>
        <p:sp>
          <p:nvSpPr>
            <p:cNvPr id="186" name="Rectangle 185"/>
            <p:cNvSpPr/>
            <p:nvPr/>
          </p:nvSpPr>
          <p:spPr>
            <a:xfrm>
              <a:off x="2314575" y="3119967"/>
              <a:ext cx="450027" cy="1524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Right Triangle 186"/>
            <p:cNvSpPr/>
            <p:nvPr/>
          </p:nvSpPr>
          <p:spPr>
            <a:xfrm>
              <a:off x="2764602" y="3119967"/>
              <a:ext cx="64323" cy="152400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6759576" y="3136900"/>
            <a:ext cx="666749" cy="155575"/>
            <a:chOff x="6765926" y="3444875"/>
            <a:chExt cx="666749" cy="155575"/>
          </a:xfrm>
        </p:grpSpPr>
        <p:sp>
          <p:nvSpPr>
            <p:cNvPr id="128" name="Rectangle 127"/>
            <p:cNvSpPr/>
            <p:nvPr/>
          </p:nvSpPr>
          <p:spPr>
            <a:xfrm flipV="1">
              <a:off x="6823075" y="3444875"/>
              <a:ext cx="536575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ight Triangle 129"/>
            <p:cNvSpPr/>
            <p:nvPr/>
          </p:nvSpPr>
          <p:spPr>
            <a:xfrm flipV="1">
              <a:off x="7357886" y="3444875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ight Triangle 133"/>
            <p:cNvSpPr/>
            <p:nvPr/>
          </p:nvSpPr>
          <p:spPr>
            <a:xfrm flipH="1" flipV="1">
              <a:off x="6765926" y="3448050"/>
              <a:ext cx="55386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6" name="Right Triangle 175"/>
          <p:cNvSpPr/>
          <p:nvPr/>
        </p:nvSpPr>
        <p:spPr>
          <a:xfrm rot="5400000" flipH="1" flipV="1">
            <a:off x="2019301" y="2828925"/>
            <a:ext cx="399169" cy="189617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r>
              <a:rPr lang="en-US" sz="3600" dirty="0"/>
              <a:t>Production Subsidy, </a:t>
            </a:r>
            <a:br>
              <a:rPr lang="en-US" sz="3600" dirty="0"/>
            </a:br>
            <a:r>
              <a:rPr lang="en-US" sz="3600" dirty="0"/>
              <a:t>Large Country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0668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A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/>
          </a:p>
          <a:p>
            <a:pPr algn="ctr"/>
            <a:r>
              <a:rPr lang="en-US" sz="2400" dirty="0"/>
              <a:t>Trade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22860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248400" y="2209800"/>
            <a:ext cx="990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7010400" y="2209800"/>
            <a:ext cx="8382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3800" y="2438400"/>
            <a:ext cx="15240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>
            <a:off x="3733800" y="3810000"/>
            <a:ext cx="3352800" cy="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816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A</a:t>
            </a:r>
          </a:p>
        </p:txBody>
      </p:sp>
      <p:sp>
        <p:nvSpPr>
          <p:cNvPr id="139" name="Content Placeholder 2"/>
          <p:cNvSpPr>
            <a:spLocks noGrp="1"/>
          </p:cNvSpPr>
          <p:nvPr>
            <p:ph idx="1"/>
          </p:nvPr>
        </p:nvSpPr>
        <p:spPr>
          <a:xfrm>
            <a:off x="592667" y="4605866"/>
            <a:ext cx="4538134" cy="1913467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Welfare of Country A:</a:t>
            </a:r>
          </a:p>
          <a:p>
            <a:r>
              <a:rPr lang="en-US" sz="2000" dirty="0"/>
              <a:t>Suppliers gain </a:t>
            </a:r>
          </a:p>
          <a:p>
            <a:r>
              <a:rPr lang="en-US" sz="2000" dirty="0"/>
              <a:t>Demanders gain</a:t>
            </a:r>
          </a:p>
          <a:p>
            <a:r>
              <a:rPr lang="en-US" sz="2000" dirty="0"/>
              <a:t>Government loses</a:t>
            </a:r>
          </a:p>
          <a:p>
            <a:r>
              <a:rPr lang="en-US" sz="2000" dirty="0"/>
              <a:t>So country A gains         but loses</a:t>
            </a:r>
          </a:p>
          <a:p>
            <a:pPr marL="0" indent="0"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676400" y="2133600"/>
            <a:ext cx="9144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2438400" y="2438400"/>
            <a:ext cx="12954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3733800" y="2209800"/>
            <a:ext cx="1600200" cy="1600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 flipV="1">
            <a:off x="1447800" y="3124200"/>
            <a:ext cx="6213474" cy="9526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5029200" y="1905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</a:t>
            </a:r>
            <a:r>
              <a:rPr lang="en-US" baseline="30000" dirty="0"/>
              <a:t>B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7150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cxnSp>
        <p:nvCxnSpPr>
          <p:cNvPr id="93" name="Straight Connector 92"/>
          <p:cNvCxnSpPr/>
          <p:nvPr/>
        </p:nvCxnSpPr>
        <p:spPr>
          <a:xfrm flipH="1">
            <a:off x="1905000" y="2209800"/>
            <a:ext cx="9144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ight Brace 93"/>
          <p:cNvSpPr/>
          <p:nvPr/>
        </p:nvSpPr>
        <p:spPr>
          <a:xfrm>
            <a:off x="2590800" y="2133600"/>
            <a:ext cx="228600" cy="533400"/>
          </a:xfrm>
          <a:prstGeom prst="rightBrace">
            <a:avLst>
              <a:gd name="adj1" fmla="val 60416"/>
              <a:gd name="adj2" fmla="val 43452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2743200" y="2133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447800" y="3505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025525" y="38735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A</a:t>
            </a:r>
            <a:r>
              <a:rPr lang="en-US" dirty="0"/>
              <a:t>’</a:t>
            </a:r>
            <a:endParaRPr lang="en-US" baseline="30000" dirty="0"/>
          </a:p>
        </p:txBody>
      </p:sp>
      <p:cxnSp>
        <p:nvCxnSpPr>
          <p:cNvPr id="99" name="Straight Connector 98"/>
          <p:cNvCxnSpPr/>
          <p:nvPr/>
        </p:nvCxnSpPr>
        <p:spPr>
          <a:xfrm flipH="1">
            <a:off x="2581275" y="2727325"/>
            <a:ext cx="11430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730625" y="2717800"/>
            <a:ext cx="1393825" cy="14605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 flipV="1">
            <a:off x="1447800" y="3270250"/>
            <a:ext cx="6213474" cy="95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2317750" y="2711450"/>
            <a:ext cx="0" cy="1555751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V="1">
            <a:off x="2120900" y="31305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V="1">
            <a:off x="441325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42545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2755900" y="314325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V="1">
            <a:off x="6743700" y="31369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7435850" y="3149602"/>
            <a:ext cx="1" cy="111759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flipV="1">
            <a:off x="6832600" y="327660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7353300" y="3282951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57150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352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3352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1066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140" name="TextBox 139"/>
          <p:cNvSpPr txBox="1"/>
          <p:nvPr/>
        </p:nvSpPr>
        <p:spPr>
          <a:xfrm>
            <a:off x="1066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141" name="Straight Connector 140"/>
          <p:cNvCxnSpPr/>
          <p:nvPr/>
        </p:nvCxnSpPr>
        <p:spPr>
          <a:xfrm flipV="1">
            <a:off x="2819400" y="3276600"/>
            <a:ext cx="1" cy="9905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2057400" y="4343400"/>
            <a:ext cx="3810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667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6629400" y="4343400"/>
            <a:ext cx="3048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7239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4191000" y="4343400"/>
            <a:ext cx="2286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6962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008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0480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cxnSp>
        <p:nvCxnSpPr>
          <p:cNvPr id="71" name="Straight Connector 70"/>
          <p:cNvCxnSpPr/>
          <p:nvPr/>
        </p:nvCxnSpPr>
        <p:spPr>
          <a:xfrm>
            <a:off x="1447800" y="2743200"/>
            <a:ext cx="838200" cy="1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2" name="Group 141"/>
          <p:cNvGrpSpPr/>
          <p:nvPr/>
        </p:nvGrpSpPr>
        <p:grpSpPr>
          <a:xfrm>
            <a:off x="6085415" y="3129492"/>
            <a:ext cx="736601" cy="152400"/>
            <a:chOff x="6096000" y="3124200"/>
            <a:chExt cx="685800" cy="152400"/>
          </a:xfrm>
          <a:pattFill prst="dkUpDiag">
            <a:fgClr>
              <a:srgbClr val="008000"/>
            </a:fgClr>
            <a:bgClr>
              <a:prstClr val="white"/>
            </a:bgClr>
          </a:pattFill>
        </p:grpSpPr>
        <p:sp>
          <p:nvSpPr>
            <p:cNvPr id="143" name="Rectangle 142"/>
            <p:cNvSpPr/>
            <p:nvPr/>
          </p:nvSpPr>
          <p:spPr>
            <a:xfrm>
              <a:off x="6096000" y="3124200"/>
              <a:ext cx="609600" cy="1524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ight Triangle 143"/>
            <p:cNvSpPr/>
            <p:nvPr/>
          </p:nvSpPr>
          <p:spPr>
            <a:xfrm>
              <a:off x="6705600" y="3124200"/>
              <a:ext cx="76200" cy="152400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9" name="Straight Connector 148"/>
          <p:cNvCxnSpPr/>
          <p:nvPr/>
        </p:nvCxnSpPr>
        <p:spPr>
          <a:xfrm flipH="1" flipV="1">
            <a:off x="2124077" y="3130551"/>
            <a:ext cx="190498" cy="136524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1" name="Group 130"/>
          <p:cNvGrpSpPr/>
          <p:nvPr/>
        </p:nvGrpSpPr>
        <p:grpSpPr>
          <a:xfrm>
            <a:off x="2773890" y="4959348"/>
            <a:ext cx="861485" cy="383118"/>
            <a:chOff x="1443565" y="2740023"/>
            <a:chExt cx="861485" cy="383118"/>
          </a:xfrm>
        </p:grpSpPr>
        <p:sp>
          <p:nvSpPr>
            <p:cNvPr id="133" name="Rectangle 132"/>
            <p:cNvSpPr/>
            <p:nvPr/>
          </p:nvSpPr>
          <p:spPr>
            <a:xfrm flipV="1">
              <a:off x="1443565" y="2740024"/>
              <a:ext cx="681098" cy="383117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ight Triangle 144"/>
            <p:cNvSpPr/>
            <p:nvPr/>
          </p:nvSpPr>
          <p:spPr>
            <a:xfrm flipV="1">
              <a:off x="2124663" y="2740023"/>
              <a:ext cx="180387" cy="383117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2977090" y="5478992"/>
            <a:ext cx="1391710" cy="152400"/>
            <a:chOff x="1443565" y="3123142"/>
            <a:chExt cx="1391710" cy="152400"/>
          </a:xfrm>
        </p:grpSpPr>
        <p:sp>
          <p:nvSpPr>
            <p:cNvPr id="158" name="Rectangle 157"/>
            <p:cNvSpPr/>
            <p:nvPr/>
          </p:nvSpPr>
          <p:spPr>
            <a:xfrm>
              <a:off x="1443565" y="3123142"/>
              <a:ext cx="132738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ight Triangle 158"/>
            <p:cNvSpPr/>
            <p:nvPr/>
          </p:nvSpPr>
          <p:spPr>
            <a:xfrm>
              <a:off x="2770952" y="3123142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3230033" y="6228292"/>
            <a:ext cx="514350" cy="152400"/>
            <a:chOff x="2314575" y="3119967"/>
            <a:chExt cx="514350" cy="152400"/>
          </a:xfrm>
        </p:grpSpPr>
        <p:sp>
          <p:nvSpPr>
            <p:cNvPr id="174" name="Rectangle 173"/>
            <p:cNvSpPr/>
            <p:nvPr/>
          </p:nvSpPr>
          <p:spPr>
            <a:xfrm>
              <a:off x="2314575" y="3119967"/>
              <a:ext cx="450027" cy="152400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ight Triangle 174"/>
            <p:cNvSpPr/>
            <p:nvPr/>
          </p:nvSpPr>
          <p:spPr>
            <a:xfrm>
              <a:off x="2764602" y="3119967"/>
              <a:ext cx="64323" cy="15240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7" name="Right Triangle 176"/>
          <p:cNvSpPr/>
          <p:nvPr/>
        </p:nvSpPr>
        <p:spPr>
          <a:xfrm rot="5400000" flipH="1" flipV="1">
            <a:off x="4722284" y="6086475"/>
            <a:ext cx="399169" cy="189617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Content Placeholder 2"/>
          <p:cNvSpPr txBox="1">
            <a:spLocks/>
          </p:cNvSpPr>
          <p:nvPr/>
        </p:nvSpPr>
        <p:spPr bwMode="auto">
          <a:xfrm>
            <a:off x="5418667" y="4605866"/>
            <a:ext cx="3115733" cy="19134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FontTx/>
              <a:buNone/>
            </a:pPr>
            <a:r>
              <a:rPr lang="en-US" sz="2000" dirty="0"/>
              <a:t>Deducting the loss for Country B</a:t>
            </a:r>
          </a:p>
          <a:p>
            <a:r>
              <a:rPr lang="en-US" sz="2000" dirty="0"/>
              <a:t>World loses </a:t>
            </a:r>
          </a:p>
          <a:p>
            <a:pPr marL="0" indent="0">
              <a:buFontTx/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grpSp>
        <p:nvGrpSpPr>
          <p:cNvPr id="181" name="Group 180"/>
          <p:cNvGrpSpPr/>
          <p:nvPr/>
        </p:nvGrpSpPr>
        <p:grpSpPr>
          <a:xfrm>
            <a:off x="6776509" y="3153833"/>
            <a:ext cx="666749" cy="155575"/>
            <a:chOff x="6765926" y="3444875"/>
            <a:chExt cx="666749" cy="155575"/>
          </a:xfrm>
        </p:grpSpPr>
        <p:sp>
          <p:nvSpPr>
            <p:cNvPr id="182" name="Rectangle 181"/>
            <p:cNvSpPr/>
            <p:nvPr/>
          </p:nvSpPr>
          <p:spPr>
            <a:xfrm flipV="1">
              <a:off x="6823075" y="3444875"/>
              <a:ext cx="536575" cy="152400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Right Triangle 182"/>
            <p:cNvSpPr/>
            <p:nvPr/>
          </p:nvSpPr>
          <p:spPr>
            <a:xfrm flipV="1">
              <a:off x="7357886" y="3444875"/>
              <a:ext cx="74789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Right Triangle 183"/>
            <p:cNvSpPr/>
            <p:nvPr/>
          </p:nvSpPr>
          <p:spPr>
            <a:xfrm flipH="1" flipV="1">
              <a:off x="6765926" y="3448050"/>
              <a:ext cx="55386" cy="152400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256995" y="5123391"/>
            <a:ext cx="203196" cy="527051"/>
            <a:chOff x="3956054" y="4733924"/>
            <a:chExt cx="203196" cy="527051"/>
          </a:xfrm>
          <a:solidFill>
            <a:srgbClr val="FF0000"/>
          </a:solidFill>
        </p:grpSpPr>
        <p:sp>
          <p:nvSpPr>
            <p:cNvPr id="188" name="Right Triangle 187"/>
            <p:cNvSpPr/>
            <p:nvPr/>
          </p:nvSpPr>
          <p:spPr>
            <a:xfrm rot="5400000" flipH="1" flipV="1">
              <a:off x="3863976" y="4838700"/>
              <a:ext cx="399169" cy="189617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Right Triangle 188"/>
            <p:cNvSpPr/>
            <p:nvPr/>
          </p:nvSpPr>
          <p:spPr>
            <a:xfrm rot="5400000" flipV="1">
              <a:off x="3993711" y="5095436"/>
              <a:ext cx="127882" cy="203196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0" name="Group 189"/>
          <p:cNvGrpSpPr/>
          <p:nvPr/>
        </p:nvGrpSpPr>
        <p:grpSpPr>
          <a:xfrm>
            <a:off x="2109262" y="2730499"/>
            <a:ext cx="203196" cy="527051"/>
            <a:chOff x="3956054" y="4733924"/>
            <a:chExt cx="203196" cy="527051"/>
          </a:xfrm>
          <a:solidFill>
            <a:srgbClr val="FF0000"/>
          </a:solidFill>
        </p:grpSpPr>
        <p:sp>
          <p:nvSpPr>
            <p:cNvPr id="191" name="Right Triangle 190"/>
            <p:cNvSpPr/>
            <p:nvPr/>
          </p:nvSpPr>
          <p:spPr>
            <a:xfrm rot="5400000" flipH="1" flipV="1">
              <a:off x="3863976" y="4838700"/>
              <a:ext cx="399169" cy="189617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Right Triangle 191"/>
            <p:cNvSpPr/>
            <p:nvPr/>
          </p:nvSpPr>
          <p:spPr>
            <a:xfrm rot="5400000" flipV="1">
              <a:off x="3993711" y="5095436"/>
              <a:ext cx="127882" cy="203196"/>
            </a:xfrm>
            <a:prstGeom prst="rt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0" name="Oval 33"/>
          <p:cNvSpPr>
            <a:spLocks noChangeArrowheads="1"/>
          </p:cNvSpPr>
          <p:nvPr/>
        </p:nvSpPr>
        <p:spPr bwMode="auto">
          <a:xfrm rot="16200000">
            <a:off x="1820333" y="2768600"/>
            <a:ext cx="8382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1" name="Text Box 36"/>
          <p:cNvSpPr txBox="1">
            <a:spLocks noChangeArrowheads="1"/>
          </p:cNvSpPr>
          <p:nvPr/>
        </p:nvSpPr>
        <p:spPr bwMode="auto">
          <a:xfrm rot="3394515">
            <a:off x="-255171" y="1250604"/>
            <a:ext cx="324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“Dead Weight Loss” = </a:t>
            </a:r>
          </a:p>
        </p:txBody>
      </p:sp>
    </p:spTree>
    <p:extLst>
      <p:ext uri="{BB962C8B-B14F-4D97-AF65-F5344CB8AC3E}">
        <p14:creationId xmlns:p14="http://schemas.microsoft.com/office/powerpoint/2010/main" val="144427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-3.7037E-7 C 0.01529 0.04722 0.03056 0.09467 -0.05364 0.11597 C -0.13784 0.13727 -0.4302 0.12639 -0.50555 0.12847 " pathEditMode="relative" ptsTypes="aaA">
                                      <p:cBhvr>
                                        <p:cTn id="12" dur="2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556 L 0.00035 -0.1307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556 L 0.00035 -0.13078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" grpId="0" animBg="1"/>
      <p:bldP spid="200" grpId="0" animBg="1"/>
      <p:bldP spid="20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6067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(Not asked before)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didn’t look at a production subsidy for an exporter.  (You should be able to do it yourself now.)  How would you expect it to differ from the case of an importer?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21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“Unjustified” Subsidies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subsidies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by Small Country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in 2-country world</a:t>
            </a:r>
          </a:p>
          <a:p>
            <a:pPr lvl="1"/>
            <a:r>
              <a:rPr lang="en-US" dirty="0"/>
              <a:t>Effects of CVDs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“Justified” Subsidies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Subsidies with Imperfect Competition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subsidy issues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516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443567" y="3505200"/>
            <a:ext cx="1600200" cy="935567"/>
          </a:xfrm>
          <a:prstGeom prst="rect">
            <a:avLst/>
          </a:prstGeom>
          <a:pattFill prst="dkHorz">
            <a:fgClr>
              <a:srgbClr val="0000FF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CVD and Export Subsidy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99067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W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endParaRPr lang="en-US" baseline="30000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1693334" y="2658533"/>
            <a:ext cx="2556933" cy="181186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399"/>
            <a:ext cx="4114800" cy="4775201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800" dirty="0"/>
              <a:t>The export subsidy, s, shifts the export supply curve down by the amount s</a:t>
            </a:r>
          </a:p>
          <a:p>
            <a:r>
              <a:rPr lang="en-US" sz="1800" dirty="0"/>
              <a:t>This lowers the world price to P</a:t>
            </a:r>
            <a:r>
              <a:rPr lang="en-US" sz="1800" baseline="-25000" dirty="0"/>
              <a:t>1</a:t>
            </a:r>
            <a:r>
              <a:rPr lang="en-US" sz="1800" baseline="30000" dirty="0"/>
              <a:t>W</a:t>
            </a:r>
            <a:r>
              <a:rPr lang="en-US" sz="1800" dirty="0"/>
              <a:t> and increases quantity traded to Q</a:t>
            </a:r>
            <a:r>
              <a:rPr lang="en-US" sz="1800" baseline="-25000" dirty="0"/>
              <a:t>1</a:t>
            </a:r>
            <a:endParaRPr lang="en-US" sz="1800" baseline="30000" dirty="0"/>
          </a:p>
          <a:p>
            <a:r>
              <a:rPr lang="en-US" sz="1800" dirty="0"/>
              <a:t>The CVD is a tariff, t, equal to the subsidy, which shifts the demand curve for imports down by t</a:t>
            </a:r>
          </a:p>
          <a:p>
            <a:r>
              <a:rPr lang="en-US" sz="1800" dirty="0"/>
              <a:t>Quantity traded returns to Q</a:t>
            </a:r>
            <a:r>
              <a:rPr lang="en-US" sz="1800" baseline="-25000" dirty="0"/>
              <a:t>0</a:t>
            </a:r>
            <a:endParaRPr lang="en-US" sz="1800" baseline="30000" dirty="0"/>
          </a:p>
          <a:p>
            <a:r>
              <a:rPr lang="en-US" sz="1800" dirty="0"/>
              <a:t>World price is now below its initial level by t=s.  But domestic prices in both countries are returned to P</a:t>
            </a:r>
            <a:r>
              <a:rPr lang="en-US" sz="1800" baseline="-25000" dirty="0"/>
              <a:t>0</a:t>
            </a:r>
            <a:r>
              <a:rPr lang="en-US" sz="1800" baseline="30000" dirty="0"/>
              <a:t>W</a:t>
            </a:r>
          </a:p>
          <a:p>
            <a:r>
              <a:rPr lang="en-US" sz="1800" dirty="0"/>
              <a:t>Thus the only effect of the combined </a:t>
            </a:r>
            <a:r>
              <a:rPr lang="en-US" sz="1800" dirty="0" err="1"/>
              <a:t>s&amp;t</a:t>
            </a:r>
            <a:r>
              <a:rPr lang="en-US" sz="1800" dirty="0"/>
              <a:t> is a transfer of s×Q</a:t>
            </a:r>
            <a:r>
              <a:rPr lang="en-US" sz="1800" baseline="-25000" dirty="0"/>
              <a:t>0</a:t>
            </a:r>
            <a:r>
              <a:rPr lang="en-US" sz="1800" baseline="30000" dirty="0"/>
              <a:t> </a:t>
            </a:r>
            <a:r>
              <a:rPr lang="en-US" sz="1800" dirty="0"/>
              <a:t>from the exporting government to the importing government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3352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baseline="30000" dirty="0"/>
              <a:t>W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62400" y="4495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M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2057400" y="2209800"/>
            <a:ext cx="20574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1447800" y="3505200"/>
            <a:ext cx="16002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809999" y="24045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X</a:t>
            </a:r>
          </a:p>
        </p:txBody>
      </p:sp>
      <p:cxnSp>
        <p:nvCxnSpPr>
          <p:cNvPr id="49" name="Straight Connector 48"/>
          <p:cNvCxnSpPr/>
          <p:nvPr/>
        </p:nvCxnSpPr>
        <p:spPr>
          <a:xfrm>
            <a:off x="3505200" y="3184525"/>
            <a:ext cx="0" cy="1997075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1371600" y="4114800"/>
            <a:ext cx="21336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048000" y="3505200"/>
            <a:ext cx="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8194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  <a:endParaRPr lang="en-US" baseline="30000" dirty="0"/>
          </a:p>
          <a:p>
            <a:endParaRPr lang="en-US" baseline="-25000" dirty="0"/>
          </a:p>
        </p:txBody>
      </p:sp>
      <p:sp>
        <p:nvSpPr>
          <p:cNvPr id="61" name="TextBox 60"/>
          <p:cNvSpPr txBox="1"/>
          <p:nvPr/>
        </p:nvSpPr>
        <p:spPr>
          <a:xfrm>
            <a:off x="3276600" y="5181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  <a:p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914400" y="3886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baseline="30000" dirty="0">
                <a:solidFill>
                  <a:srgbClr val="FF0000"/>
                </a:solidFill>
              </a:rPr>
              <a:t>W</a:t>
            </a:r>
          </a:p>
        </p:txBody>
      </p:sp>
      <p:sp>
        <p:nvSpPr>
          <p:cNvPr id="29" name="Right Brace 28"/>
          <p:cNvSpPr/>
          <p:nvPr/>
        </p:nvSpPr>
        <p:spPr>
          <a:xfrm>
            <a:off x="3505200" y="3190874"/>
            <a:ext cx="130175" cy="923925"/>
          </a:xfrm>
          <a:prstGeom prst="rightBrace">
            <a:avLst>
              <a:gd name="adj1" fmla="val 60416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3562350" y="343217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148667" y="3079749"/>
            <a:ext cx="524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30000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’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2147359" y="3269191"/>
            <a:ext cx="2556933" cy="1811867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1532467" y="2480733"/>
            <a:ext cx="2057400" cy="2667000"/>
          </a:xfrm>
          <a:prstGeom prst="line">
            <a:avLst/>
          </a:prstGeom>
          <a:ln>
            <a:solidFill>
              <a:srgbClr val="008000"/>
            </a:solidFill>
            <a:prstDash val="lgDash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ight Brace 46"/>
          <p:cNvSpPr/>
          <p:nvPr/>
        </p:nvSpPr>
        <p:spPr>
          <a:xfrm flipH="1">
            <a:off x="2441575" y="2914650"/>
            <a:ext cx="139700" cy="923925"/>
          </a:xfrm>
          <a:prstGeom prst="rightBrace">
            <a:avLst>
              <a:gd name="adj1" fmla="val 60416"/>
              <a:gd name="adj2" fmla="val 22509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2025650" y="2895600"/>
            <a:ext cx="78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s=</a:t>
            </a:r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30000" dirty="0">
              <a:solidFill>
                <a:srgbClr val="008000"/>
              </a:solidFill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 flipH="1" flipV="1">
            <a:off x="1444625" y="4438650"/>
            <a:ext cx="1606550" cy="3175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914400" y="4267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baseline="30000" dirty="0">
                <a:solidFill>
                  <a:srgbClr val="008000"/>
                </a:solidFill>
              </a:rPr>
              <a:t>W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819400" y="5562600"/>
            <a:ext cx="9276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Q</a:t>
            </a:r>
            <a:r>
              <a:rPr lang="en-US" baseline="30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=Q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endParaRPr lang="en-US" baseline="30000" dirty="0">
              <a:solidFill>
                <a:srgbClr val="008000"/>
              </a:solidFill>
            </a:endParaRPr>
          </a:p>
          <a:p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05200" y="4800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</a:t>
            </a:r>
            <a:r>
              <a:rPr lang="en-US" baseline="30000" dirty="0">
                <a:solidFill>
                  <a:srgbClr val="008000"/>
                </a:solidFill>
              </a:rPr>
              <a:t>M</a:t>
            </a:r>
            <a:r>
              <a:rPr lang="en-US" dirty="0">
                <a:solidFill>
                  <a:srgbClr val="008000"/>
                </a:solidFill>
              </a:rPr>
              <a:t>’</a:t>
            </a:r>
            <a:endParaRPr lang="en-US" baseline="30000" dirty="0">
              <a:solidFill>
                <a:srgbClr val="008000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D35185C-9FAD-2C4D-9FD1-6E8A59A315A8}"/>
              </a:ext>
            </a:extLst>
          </p:cNvPr>
          <p:cNvSpPr txBox="1"/>
          <p:nvPr/>
        </p:nvSpPr>
        <p:spPr>
          <a:xfrm>
            <a:off x="1490597" y="1390389"/>
            <a:ext cx="255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Export Market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D3B13C-17C0-054F-93C7-E10FDC17F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3043997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1" grpId="0"/>
      <p:bldP spid="63" grpId="0"/>
      <p:bldP spid="29" grpId="0" animBg="1"/>
      <p:bldP spid="64" grpId="0"/>
      <p:bldP spid="40" grpId="0"/>
      <p:bldP spid="47" grpId="0" animBg="1"/>
      <p:bldP spid="48" grpId="0"/>
      <p:bldP spid="52" grpId="0"/>
      <p:bldP spid="54" grpId="0"/>
      <p:bldP spid="5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1118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 Ch. 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are export subsidies handled in the WTO?  Why does Jackson suggest that perhaps importing countries should be </a:t>
            </a:r>
            <a:r>
              <a:rPr lang="en-US" u="sng" dirty="0"/>
              <a:t>required</a:t>
            </a:r>
            <a:r>
              <a:rPr lang="en-US" dirty="0"/>
              <a:t> to levy countervailing duties against export subsidies? 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7072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“Unjustified” Subsidies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subsidies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by Small Country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in 2-country world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CVDs</a:t>
            </a:r>
          </a:p>
          <a:p>
            <a:r>
              <a:rPr lang="en-US" dirty="0"/>
              <a:t>“Justified” Subsidies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Subsidies with Imperfect Competition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subsidy issues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1897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“Justified” Subsidies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only example I will consider here is a positive external economy, E, per unit of a good produced (you should try others)</a:t>
            </a:r>
          </a:p>
          <a:p>
            <a:r>
              <a:rPr lang="en-US" dirty="0"/>
              <a:t>It is well understood that in a closed economy the optimal policy is a production subsidy s=E</a:t>
            </a:r>
          </a:p>
          <a:p>
            <a:r>
              <a:rPr lang="en-US" dirty="0"/>
              <a:t>The question here will be how this affects an open economy and its trading partners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398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36152-4611-FC4A-8B02-DCFB7B796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CB248-FB83-6C45-8CA4-B71D41DFC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Course evaluations</a:t>
            </a:r>
          </a:p>
          <a:p>
            <a:pPr lvl="1"/>
            <a:r>
              <a:rPr lang="en-US" dirty="0"/>
              <a:t>Please do them</a:t>
            </a:r>
          </a:p>
          <a:p>
            <a:pPr lvl="1"/>
            <a:r>
              <a:rPr lang="en-US" dirty="0"/>
              <a:t>Due by </a:t>
            </a:r>
          </a:p>
          <a:p>
            <a:pPr lvl="2"/>
            <a:r>
              <a:rPr lang="en-US" dirty="0"/>
              <a:t>?</a:t>
            </a:r>
          </a:p>
          <a:p>
            <a:pPr lvl="1"/>
            <a:r>
              <a:rPr lang="en-US" dirty="0"/>
              <a:t>So far (yesterday) I have</a:t>
            </a:r>
          </a:p>
          <a:p>
            <a:pPr lvl="2"/>
            <a:r>
              <a:rPr lang="en-US" dirty="0"/>
              <a:t>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A56C63-74B6-B44A-A859-45A777971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4DFE95-E8BF-1443-A571-343EBBF31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8297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sosceles Triangle 9"/>
          <p:cNvSpPr/>
          <p:nvPr/>
        </p:nvSpPr>
        <p:spPr>
          <a:xfrm rot="16200000">
            <a:off x="2751137" y="3344863"/>
            <a:ext cx="1050925" cy="457200"/>
          </a:xfrm>
          <a:prstGeom prst="triangle">
            <a:avLst>
              <a:gd name="adj" fmla="val 56991"/>
            </a:avLst>
          </a:prstGeom>
          <a:pattFill prst="wd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endParaRPr lang="en-US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30000" dirty="0"/>
              <a:t>X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1905000" y="2438400"/>
            <a:ext cx="220980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219201"/>
            <a:ext cx="4114800" cy="26670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800" dirty="0"/>
              <a:t>The externality means that the social cost of this good is less than the private cost by E per unit, so the marginal social cost is shown by S–E</a:t>
            </a:r>
          </a:p>
          <a:p>
            <a:r>
              <a:rPr lang="en-US" sz="1800" dirty="0"/>
              <a:t>Therefore the optimal output is Q</a:t>
            </a:r>
            <a:r>
              <a:rPr lang="en-US" sz="1800" baseline="-25000" dirty="0"/>
              <a:t>1</a:t>
            </a:r>
            <a:endParaRPr lang="en-US" sz="1800" baseline="30000" dirty="0"/>
          </a:p>
          <a:p>
            <a:r>
              <a:rPr lang="en-US" sz="1800" dirty="0"/>
              <a:t>A subsidy, s=E, shifts the supply curve down to coincide with S–E and raises output to the optimum</a:t>
            </a:r>
          </a:p>
          <a:p>
            <a:pPr marL="0" indent="0">
              <a:buNone/>
            </a:pPr>
            <a:r>
              <a:rPr lang="en-US" sz="2000" dirty="0"/>
              <a:t>Welfare</a:t>
            </a:r>
          </a:p>
          <a:p>
            <a:r>
              <a:rPr lang="en-US" sz="2000" dirty="0"/>
              <a:t>Demanders  +(</a:t>
            </a:r>
            <a:r>
              <a:rPr lang="en-US" sz="2000" dirty="0" err="1"/>
              <a:t>e+f+g</a:t>
            </a:r>
            <a:r>
              <a:rPr lang="en-US" sz="2000" dirty="0"/>
              <a:t>)</a:t>
            </a:r>
          </a:p>
          <a:p>
            <a:r>
              <a:rPr lang="en-US" sz="2000" dirty="0"/>
              <a:t>Suppliers      +(</a:t>
            </a:r>
            <a:r>
              <a:rPr lang="en-US" sz="2000" dirty="0" err="1"/>
              <a:t>a+b+c</a:t>
            </a:r>
            <a:r>
              <a:rPr lang="en-US" sz="2000" dirty="0"/>
              <a:t>)</a:t>
            </a:r>
          </a:p>
          <a:p>
            <a:r>
              <a:rPr lang="en-US" sz="2000" dirty="0"/>
              <a:t>Gov’t        –(</a:t>
            </a:r>
            <a:r>
              <a:rPr lang="en-US" sz="2000" dirty="0" err="1"/>
              <a:t>a+b+c+d+e+f+g</a:t>
            </a:r>
            <a:r>
              <a:rPr lang="en-US" sz="2000" dirty="0"/>
              <a:t>)</a:t>
            </a:r>
          </a:p>
          <a:p>
            <a:r>
              <a:rPr lang="en-US" sz="2000" dirty="0"/>
              <a:t>Externality    +(</a:t>
            </a:r>
            <a:r>
              <a:rPr lang="en-US" sz="2000" dirty="0" err="1"/>
              <a:t>c+d+e</a:t>
            </a:r>
            <a:r>
              <a:rPr lang="en-US" sz="2000" dirty="0"/>
              <a:t>)</a:t>
            </a:r>
          </a:p>
          <a:p>
            <a:r>
              <a:rPr lang="en-US" sz="2000" dirty="0"/>
              <a:t>Country        +(</a:t>
            </a:r>
            <a:r>
              <a:rPr lang="en-US" sz="2000" dirty="0" err="1"/>
              <a:t>c+e</a:t>
            </a:r>
            <a:r>
              <a:rPr lang="en-US" sz="2000" dirty="0"/>
              <a:t>) = +d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66800" y="3352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31" name="TextBox 30"/>
          <p:cNvSpPr txBox="1"/>
          <p:nvPr/>
        </p:nvSpPr>
        <p:spPr>
          <a:xfrm>
            <a:off x="4038600" y="4800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en-US" baseline="300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2057400" y="2209800"/>
            <a:ext cx="20574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1447800" y="3505200"/>
            <a:ext cx="16002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962400" y="213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endParaRPr lang="en-US" baseline="30000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1371600" y="3048000"/>
            <a:ext cx="2133600" cy="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505200" y="3048000"/>
            <a:ext cx="0" cy="213360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1371600" y="4114800"/>
            <a:ext cx="21336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048000" y="3505200"/>
            <a:ext cx="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743200" y="5181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  <a:endParaRPr lang="en-US" baseline="30000" dirty="0"/>
          </a:p>
        </p:txBody>
      </p:sp>
      <p:sp>
        <p:nvSpPr>
          <p:cNvPr id="61" name="TextBox 60"/>
          <p:cNvSpPr txBox="1"/>
          <p:nvPr/>
        </p:nvSpPr>
        <p:spPr>
          <a:xfrm>
            <a:off x="3276600" y="5181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Q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8382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+s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066800" y="3886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29" name="Right Brace 28"/>
          <p:cNvSpPr/>
          <p:nvPr/>
        </p:nvSpPr>
        <p:spPr>
          <a:xfrm>
            <a:off x="3505200" y="3048000"/>
            <a:ext cx="228600" cy="1066800"/>
          </a:xfrm>
          <a:prstGeom prst="rightBrace">
            <a:avLst>
              <a:gd name="adj1" fmla="val 60416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3733800" y="3352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905000" y="3048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743200" y="3733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800350" y="29845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028950" y="29845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200400" y="3276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048000" y="3733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e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H="1">
            <a:off x="2514600" y="2895600"/>
            <a:ext cx="2209800" cy="2209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ight Brace 39"/>
          <p:cNvSpPr/>
          <p:nvPr/>
        </p:nvSpPr>
        <p:spPr>
          <a:xfrm>
            <a:off x="4030133" y="2506133"/>
            <a:ext cx="228600" cy="1066800"/>
          </a:xfrm>
          <a:prstGeom prst="rightBrace">
            <a:avLst>
              <a:gd name="adj1" fmla="val 60416"/>
              <a:gd name="adj2" fmla="val 5000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284132" y="3200400"/>
            <a:ext cx="1083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S–E</a:t>
            </a:r>
            <a:endParaRPr lang="en-US" baseline="30000" dirty="0"/>
          </a:p>
        </p:txBody>
      </p:sp>
      <p:sp>
        <p:nvSpPr>
          <p:cNvPr id="42" name="TextBox 41"/>
          <p:cNvSpPr txBox="1"/>
          <p:nvPr/>
        </p:nvSpPr>
        <p:spPr>
          <a:xfrm>
            <a:off x="4199465" y="2844800"/>
            <a:ext cx="1083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  <a:endParaRPr lang="en-US" baseline="30000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3051175" y="3038475"/>
            <a:ext cx="3175" cy="447675"/>
          </a:xfrm>
          <a:prstGeom prst="line">
            <a:avLst/>
          </a:prstGeom>
          <a:ln w="12700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905000" y="3581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g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5317067" y="5698067"/>
            <a:ext cx="3276600" cy="846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External Economy in Autarky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BBE5282-AD2D-2844-B35E-94418E2D01AA}"/>
              </a:ext>
            </a:extLst>
          </p:cNvPr>
          <p:cNvSpPr txBox="1"/>
          <p:nvPr/>
        </p:nvSpPr>
        <p:spPr>
          <a:xfrm>
            <a:off x="1490597" y="1390389"/>
            <a:ext cx="255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Domestic Market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67474E4-8A42-1541-84B6-652892428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2555088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1" grpId="0"/>
      <p:bldP spid="62" grpId="0"/>
      <p:bldP spid="63" grpId="0"/>
      <p:bldP spid="29" grpId="0" animBg="1"/>
      <p:bldP spid="64" grpId="0"/>
      <p:bldP spid="68" grpId="0"/>
      <p:bldP spid="69" grpId="0"/>
      <p:bldP spid="70" grpId="0"/>
      <p:bldP spid="71" grpId="0"/>
      <p:bldP spid="72" grpId="0"/>
      <p:bldP spid="73" grpId="0"/>
      <p:bldP spid="40" grpId="0" animBg="1"/>
      <p:bldP spid="41" grpId="0"/>
      <p:bldP spid="42" grpId="0"/>
      <p:bldP spid="4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ight Triangle 33"/>
          <p:cNvSpPr/>
          <p:nvPr/>
        </p:nvSpPr>
        <p:spPr>
          <a:xfrm flipV="1">
            <a:off x="2057400" y="4038600"/>
            <a:ext cx="558800" cy="876300"/>
          </a:xfrm>
          <a:prstGeom prst="rtTriangle">
            <a:avLst/>
          </a:prstGeom>
          <a:pattFill prst="wd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Content Placeholder 2"/>
          <p:cNvSpPr txBox="1">
            <a:spLocks/>
          </p:cNvSpPr>
          <p:nvPr/>
        </p:nvSpPr>
        <p:spPr bwMode="auto">
          <a:xfrm>
            <a:off x="4876800" y="3979333"/>
            <a:ext cx="4114800" cy="228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200" dirty="0"/>
              <a:t>Welfare</a:t>
            </a:r>
          </a:p>
          <a:p>
            <a:r>
              <a:rPr lang="en-US" sz="2200" dirty="0"/>
              <a:t>Demanders    0</a:t>
            </a:r>
          </a:p>
          <a:p>
            <a:r>
              <a:rPr lang="en-US" sz="2200" dirty="0"/>
              <a:t>Suppliers        +a</a:t>
            </a:r>
          </a:p>
          <a:p>
            <a:r>
              <a:rPr lang="en-US" sz="2200" dirty="0"/>
              <a:t>Gov’t               –(</a:t>
            </a:r>
            <a:r>
              <a:rPr lang="en-US" sz="2200" dirty="0" err="1"/>
              <a:t>a+b</a:t>
            </a:r>
            <a:r>
              <a:rPr lang="en-US" sz="2200" dirty="0"/>
              <a:t>)</a:t>
            </a:r>
          </a:p>
          <a:p>
            <a:r>
              <a:rPr lang="en-US" sz="2200" dirty="0"/>
              <a:t>Externality       +(</a:t>
            </a:r>
            <a:r>
              <a:rPr lang="en-US" sz="2200" dirty="0" err="1"/>
              <a:t>b+c</a:t>
            </a:r>
            <a:r>
              <a:rPr lang="en-US" sz="2200" dirty="0"/>
              <a:t>)</a:t>
            </a:r>
          </a:p>
          <a:p>
            <a:r>
              <a:rPr lang="en-US" sz="2200" dirty="0"/>
              <a:t>Country           +c</a:t>
            </a:r>
          </a:p>
          <a:p>
            <a:endParaRPr lang="en-US" sz="2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Economy &amp; Subsidy </a:t>
            </a:r>
            <a:br>
              <a:rPr lang="en-US" dirty="0"/>
            </a:br>
            <a:r>
              <a:rPr lang="en-US" dirty="0"/>
              <a:t>in Small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endParaRPr lang="en-US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endParaRPr lang="en-US" baseline="30000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1828800" y="1828800"/>
            <a:ext cx="1676402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00200"/>
            <a:ext cx="4114800" cy="2286001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200" dirty="0"/>
              <a:t>Subsidy s = E shifts supply down by s to match S-E</a:t>
            </a:r>
          </a:p>
          <a:p>
            <a:r>
              <a:rPr lang="en-US" sz="2200" dirty="0"/>
              <a:t>Supply rises</a:t>
            </a:r>
          </a:p>
          <a:p>
            <a:r>
              <a:rPr lang="en-US" sz="2200" dirty="0"/>
              <a:t>Demanders still face P</a:t>
            </a:r>
            <a:r>
              <a:rPr lang="en-US" sz="2200" baseline="30000" dirty="0"/>
              <a:t>W</a:t>
            </a:r>
            <a:r>
              <a:rPr lang="en-US" sz="2200" dirty="0"/>
              <a:t> so demand does not change</a:t>
            </a:r>
          </a:p>
          <a:p>
            <a:r>
              <a:rPr lang="en-US" sz="2200" dirty="0"/>
              <a:t>Imports fall 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38600" y="4495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en-US" baseline="300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2743201" y="1828800"/>
            <a:ext cx="1447799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581400" y="2286000"/>
            <a:ext cx="668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S–E</a:t>
            </a:r>
            <a:endParaRPr lang="en-US" baseline="30000" dirty="0"/>
          </a:p>
        </p:txBody>
      </p:sp>
      <p:sp>
        <p:nvSpPr>
          <p:cNvPr id="42" name="TextBox 41"/>
          <p:cNvSpPr txBox="1"/>
          <p:nvPr/>
        </p:nvSpPr>
        <p:spPr>
          <a:xfrm>
            <a:off x="3657600" y="1905000"/>
            <a:ext cx="44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  <a:endParaRPr lang="en-US" baseline="30000" dirty="0"/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5334000" y="5994400"/>
            <a:ext cx="277812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124200" y="1600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endParaRPr lang="en-US" baseline="30000" dirty="0"/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1447800" y="4038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1981200" y="2438400"/>
            <a:ext cx="1676402" cy="2590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ight Brace 51"/>
          <p:cNvSpPr/>
          <p:nvPr/>
        </p:nvSpPr>
        <p:spPr>
          <a:xfrm>
            <a:off x="3505200" y="1828800"/>
            <a:ext cx="228600" cy="838200"/>
          </a:xfrm>
          <a:prstGeom prst="rightBrace">
            <a:avLst>
              <a:gd name="adj1" fmla="val 60416"/>
              <a:gd name="adj2" fmla="val 33333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/>
          <p:nvPr/>
        </p:nvCxnSpPr>
        <p:spPr>
          <a:xfrm flipH="1">
            <a:off x="2057400" y="4038600"/>
            <a:ext cx="2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3886200" y="4038600"/>
            <a:ext cx="2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613025" y="3200400"/>
            <a:ext cx="0" cy="1981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 flipV="1">
            <a:off x="1447800" y="3200400"/>
            <a:ext cx="1162050" cy="31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57225" y="3877733"/>
            <a:ext cx="892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30000" dirty="0"/>
              <a:t>W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00050" y="2995083"/>
            <a:ext cx="113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=P</a:t>
            </a:r>
            <a:r>
              <a:rPr lang="en-US" baseline="30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+s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8288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4" name="Rectangle 73"/>
          <p:cNvSpPr/>
          <p:nvPr/>
        </p:nvSpPr>
        <p:spPr>
          <a:xfrm>
            <a:off x="3657600" y="5105400"/>
            <a:ext cx="4369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23622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2057400" y="4648200"/>
            <a:ext cx="18288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2628900" y="4800600"/>
            <a:ext cx="12573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2895600" y="4267200"/>
            <a:ext cx="462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9" name="Rectangle 78"/>
          <p:cNvSpPr/>
          <p:nvPr/>
        </p:nvSpPr>
        <p:spPr>
          <a:xfrm>
            <a:off x="2895600" y="4724400"/>
            <a:ext cx="462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676400" y="3429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286000" y="3657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057400" y="4038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cxnSp>
        <p:nvCxnSpPr>
          <p:cNvPr id="85" name="Straight Connector 84"/>
          <p:cNvCxnSpPr/>
          <p:nvPr/>
        </p:nvCxnSpPr>
        <p:spPr>
          <a:xfrm flipH="1">
            <a:off x="1933575" y="2511425"/>
            <a:ext cx="1676402" cy="25908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Right Brace 85"/>
          <p:cNvSpPr/>
          <p:nvPr/>
        </p:nvSpPr>
        <p:spPr>
          <a:xfrm>
            <a:off x="2619375" y="3200400"/>
            <a:ext cx="228600" cy="838200"/>
          </a:xfrm>
          <a:prstGeom prst="rightBrace">
            <a:avLst>
              <a:gd name="adj1" fmla="val 60416"/>
              <a:gd name="adj2" fmla="val 21969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2787650" y="3140075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88" name="Straight Arrow Connector 87"/>
          <p:cNvCxnSpPr/>
          <p:nvPr/>
        </p:nvCxnSpPr>
        <p:spPr>
          <a:xfrm flipV="1">
            <a:off x="2063750" y="5060950"/>
            <a:ext cx="536575" cy="317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5837D1A5-B481-EE4D-86EB-1AC70876D1AC}"/>
              </a:ext>
            </a:extLst>
          </p:cNvPr>
          <p:cNvSpPr txBox="1"/>
          <p:nvPr/>
        </p:nvSpPr>
        <p:spPr>
          <a:xfrm>
            <a:off x="1490597" y="1390389"/>
            <a:ext cx="255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Domestic Market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9E5761-5F18-F145-8B3D-395DDBB99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1968445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67" grpId="0"/>
      <p:bldP spid="75" grpId="0"/>
      <p:bldP spid="79" grpId="0"/>
      <p:bldP spid="81" grpId="0"/>
      <p:bldP spid="82" grpId="0"/>
      <p:bldP spid="83" grpId="0"/>
      <p:bldP spid="86" grpId="0" animBg="1"/>
      <p:bldP spid="8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ight Triangle 33"/>
          <p:cNvSpPr/>
          <p:nvPr/>
        </p:nvSpPr>
        <p:spPr>
          <a:xfrm flipV="1">
            <a:off x="2057400" y="4038600"/>
            <a:ext cx="558800" cy="876300"/>
          </a:xfrm>
          <a:prstGeom prst="rtTriangle">
            <a:avLst/>
          </a:prstGeom>
          <a:pattFill prst="wd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Economy &amp; Subsidy </a:t>
            </a:r>
            <a:br>
              <a:rPr lang="en-US" dirty="0"/>
            </a:br>
            <a:r>
              <a:rPr lang="en-US" dirty="0"/>
              <a:t>in Large Importer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endParaRPr lang="en-US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endParaRPr lang="en-US" baseline="30000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1828800" y="1828800"/>
            <a:ext cx="1676402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00200"/>
            <a:ext cx="4114800" cy="3916017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200" dirty="0"/>
              <a:t>The same figure shows what will happen for a </a:t>
            </a:r>
            <a:r>
              <a:rPr lang="en-US" sz="2200" u="sng" dirty="0"/>
              <a:t>given</a:t>
            </a:r>
            <a:r>
              <a:rPr lang="en-US" sz="2200" dirty="0"/>
              <a:t> world price for a large country</a:t>
            </a:r>
          </a:p>
          <a:p>
            <a:r>
              <a:rPr lang="en-US" sz="2200" dirty="0"/>
              <a:t>The decline in imports means that world demand shifts down, reducing world price (not shown)</a:t>
            </a:r>
          </a:p>
          <a:p>
            <a:r>
              <a:rPr lang="en-US" sz="2200" dirty="0"/>
              <a:t>This (also not shown) causes additional gain for the importer and loss to the rest of world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38600" y="4495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en-US" baseline="300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2743201" y="1828800"/>
            <a:ext cx="1447799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581400" y="2286000"/>
            <a:ext cx="668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S–E</a:t>
            </a:r>
            <a:endParaRPr lang="en-US" baseline="30000" dirty="0"/>
          </a:p>
        </p:txBody>
      </p:sp>
      <p:sp>
        <p:nvSpPr>
          <p:cNvPr id="42" name="TextBox 41"/>
          <p:cNvSpPr txBox="1"/>
          <p:nvPr/>
        </p:nvSpPr>
        <p:spPr>
          <a:xfrm>
            <a:off x="3657600" y="1905000"/>
            <a:ext cx="44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  <a:endParaRPr lang="en-US" baseline="30000" dirty="0"/>
          </a:p>
        </p:txBody>
      </p:sp>
      <p:sp>
        <p:nvSpPr>
          <p:cNvPr id="48" name="TextBox 47"/>
          <p:cNvSpPr txBox="1"/>
          <p:nvPr/>
        </p:nvSpPr>
        <p:spPr>
          <a:xfrm>
            <a:off x="3124200" y="1600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endParaRPr lang="en-US" baseline="30000" dirty="0"/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1447800" y="4038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1981200" y="2438400"/>
            <a:ext cx="1676402" cy="2590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ight Brace 51"/>
          <p:cNvSpPr/>
          <p:nvPr/>
        </p:nvSpPr>
        <p:spPr>
          <a:xfrm>
            <a:off x="3505200" y="1828800"/>
            <a:ext cx="228600" cy="838200"/>
          </a:xfrm>
          <a:prstGeom prst="rightBrace">
            <a:avLst>
              <a:gd name="adj1" fmla="val 60416"/>
              <a:gd name="adj2" fmla="val 33333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/>
          <p:nvPr/>
        </p:nvCxnSpPr>
        <p:spPr>
          <a:xfrm flipH="1">
            <a:off x="2057400" y="4038600"/>
            <a:ext cx="2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3886200" y="4038600"/>
            <a:ext cx="2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613025" y="3200400"/>
            <a:ext cx="0" cy="1981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 flipV="1">
            <a:off x="1447800" y="3200400"/>
            <a:ext cx="1162050" cy="31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57225" y="3877733"/>
            <a:ext cx="892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30000" dirty="0"/>
              <a:t>W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00050" y="2995083"/>
            <a:ext cx="113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=P</a:t>
            </a:r>
            <a:r>
              <a:rPr lang="en-US" baseline="30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+s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8288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4" name="Rectangle 73"/>
          <p:cNvSpPr/>
          <p:nvPr/>
        </p:nvSpPr>
        <p:spPr>
          <a:xfrm>
            <a:off x="3657600" y="5105400"/>
            <a:ext cx="4369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23622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2057400" y="4648200"/>
            <a:ext cx="18288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2628900" y="4800600"/>
            <a:ext cx="12573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2895600" y="4267200"/>
            <a:ext cx="462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9" name="Rectangle 78"/>
          <p:cNvSpPr/>
          <p:nvPr/>
        </p:nvSpPr>
        <p:spPr>
          <a:xfrm>
            <a:off x="2895600" y="4724400"/>
            <a:ext cx="462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676400" y="3429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286000" y="3657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057400" y="4038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cxnSp>
        <p:nvCxnSpPr>
          <p:cNvPr id="85" name="Straight Connector 84"/>
          <p:cNvCxnSpPr/>
          <p:nvPr/>
        </p:nvCxnSpPr>
        <p:spPr>
          <a:xfrm flipH="1">
            <a:off x="1933575" y="2511425"/>
            <a:ext cx="1676402" cy="25908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Right Brace 85"/>
          <p:cNvSpPr/>
          <p:nvPr/>
        </p:nvSpPr>
        <p:spPr>
          <a:xfrm>
            <a:off x="2619375" y="3200400"/>
            <a:ext cx="228600" cy="838200"/>
          </a:xfrm>
          <a:prstGeom prst="rightBrace">
            <a:avLst>
              <a:gd name="adj1" fmla="val 60416"/>
              <a:gd name="adj2" fmla="val 21969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2787650" y="3140075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88" name="Straight Arrow Connector 87"/>
          <p:cNvCxnSpPr/>
          <p:nvPr/>
        </p:nvCxnSpPr>
        <p:spPr>
          <a:xfrm flipV="1">
            <a:off x="2063750" y="5060950"/>
            <a:ext cx="536575" cy="317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F1153D59-5185-6045-80B6-463C08DE8333}"/>
              </a:ext>
            </a:extLst>
          </p:cNvPr>
          <p:cNvSpPr txBox="1"/>
          <p:nvPr/>
        </p:nvSpPr>
        <p:spPr>
          <a:xfrm>
            <a:off x="1490597" y="1390389"/>
            <a:ext cx="255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Domestic Market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F178F5-4718-1146-8B3A-5DF33F0B0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311598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ontent Placeholder 2"/>
          <p:cNvSpPr txBox="1">
            <a:spLocks/>
          </p:cNvSpPr>
          <p:nvPr/>
        </p:nvSpPr>
        <p:spPr bwMode="auto">
          <a:xfrm>
            <a:off x="4876800" y="3217333"/>
            <a:ext cx="4114800" cy="228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200" dirty="0"/>
              <a:t>Welfare</a:t>
            </a:r>
          </a:p>
          <a:p>
            <a:r>
              <a:rPr lang="en-US" sz="2200" dirty="0"/>
              <a:t>Demanders    0</a:t>
            </a:r>
          </a:p>
          <a:p>
            <a:r>
              <a:rPr lang="en-US" sz="2200" dirty="0"/>
              <a:t>Suppliers        +(</a:t>
            </a:r>
            <a:r>
              <a:rPr lang="en-US" sz="2200" dirty="0" err="1"/>
              <a:t>a+b</a:t>
            </a:r>
            <a:r>
              <a:rPr lang="en-US" sz="2200" dirty="0"/>
              <a:t>)</a:t>
            </a:r>
          </a:p>
          <a:p>
            <a:r>
              <a:rPr lang="en-US" sz="2200" dirty="0"/>
              <a:t>Gov’t               –(</a:t>
            </a:r>
            <a:r>
              <a:rPr lang="en-US" sz="2200" dirty="0" err="1"/>
              <a:t>a+b+c</a:t>
            </a:r>
            <a:r>
              <a:rPr lang="en-US" sz="2200" dirty="0"/>
              <a:t>)</a:t>
            </a:r>
          </a:p>
          <a:p>
            <a:r>
              <a:rPr lang="en-US" sz="2200" dirty="0"/>
              <a:t>Externality       +(</a:t>
            </a:r>
            <a:r>
              <a:rPr lang="en-US" sz="2200" dirty="0" err="1"/>
              <a:t>c+d</a:t>
            </a:r>
            <a:r>
              <a:rPr lang="en-US" sz="2200" dirty="0"/>
              <a:t>)</a:t>
            </a:r>
          </a:p>
          <a:p>
            <a:r>
              <a:rPr lang="en-US" sz="2200" dirty="0"/>
              <a:t>Country           +d</a:t>
            </a:r>
          </a:p>
          <a:p>
            <a:endParaRPr lang="en-US" sz="2200" dirty="0"/>
          </a:p>
        </p:txBody>
      </p:sp>
      <p:sp>
        <p:nvSpPr>
          <p:cNvPr id="93" name="Right Triangle 92"/>
          <p:cNvSpPr/>
          <p:nvPr/>
        </p:nvSpPr>
        <p:spPr>
          <a:xfrm flipV="1">
            <a:off x="2978149" y="3346449"/>
            <a:ext cx="542925" cy="841375"/>
          </a:xfrm>
          <a:prstGeom prst="rtTriangle">
            <a:avLst/>
          </a:prstGeom>
          <a:pattFill prst="wd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Economy &amp; Subsidy </a:t>
            </a:r>
            <a:br>
              <a:rPr lang="en-US" dirty="0"/>
            </a:br>
            <a:r>
              <a:rPr lang="en-US" dirty="0"/>
              <a:t>in Small Exporter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endParaRPr lang="en-US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endParaRPr lang="en-US" baseline="30000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2533650" y="2099733"/>
            <a:ext cx="1242486" cy="19198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972733"/>
            <a:ext cx="4114800" cy="1159933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200" dirty="0"/>
              <a:t>The analysis is essentially the same for an exporter, except that now exports rise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647825" y="180975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en-US" baseline="300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1676401" y="2057400"/>
            <a:ext cx="1047749" cy="198755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898900" y="2581275"/>
            <a:ext cx="668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S–E</a:t>
            </a:r>
            <a:endParaRPr lang="en-US" baseline="30000" dirty="0"/>
          </a:p>
        </p:txBody>
      </p:sp>
      <p:sp>
        <p:nvSpPr>
          <p:cNvPr id="42" name="TextBox 41"/>
          <p:cNvSpPr txBox="1"/>
          <p:nvPr/>
        </p:nvSpPr>
        <p:spPr>
          <a:xfrm>
            <a:off x="3886200" y="2209800"/>
            <a:ext cx="844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  <a:endParaRPr lang="en-US" baseline="30000" dirty="0"/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5283202" y="5229225"/>
            <a:ext cx="2943223" cy="31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460750" y="180657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endParaRPr lang="en-US" baseline="30000" dirty="0"/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1447800" y="3352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ight Brace 51"/>
          <p:cNvSpPr/>
          <p:nvPr/>
        </p:nvSpPr>
        <p:spPr>
          <a:xfrm>
            <a:off x="3711575" y="2200275"/>
            <a:ext cx="228600" cy="838200"/>
          </a:xfrm>
          <a:prstGeom prst="rightBrace">
            <a:avLst>
              <a:gd name="adj1" fmla="val 60416"/>
              <a:gd name="adj2" fmla="val 25757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 flipH="1">
            <a:off x="2892425" y="2639483"/>
            <a:ext cx="1080562" cy="1672167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09600" y="3200400"/>
            <a:ext cx="892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30000" dirty="0"/>
              <a:t>W</a:t>
            </a:r>
          </a:p>
        </p:txBody>
      </p:sp>
      <p:cxnSp>
        <p:nvCxnSpPr>
          <p:cNvPr id="45" name="Straight Connector 44"/>
          <p:cNvCxnSpPr/>
          <p:nvPr/>
        </p:nvCxnSpPr>
        <p:spPr>
          <a:xfrm flipH="1">
            <a:off x="2362200" y="3352800"/>
            <a:ext cx="2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2971800" y="3352800"/>
            <a:ext cx="2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514725" y="2498725"/>
            <a:ext cx="0" cy="26860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2908300" y="2699808"/>
            <a:ext cx="1026587" cy="1592792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1447800" y="2514600"/>
            <a:ext cx="20574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81000" y="2362200"/>
            <a:ext cx="113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=P</a:t>
            </a:r>
            <a:r>
              <a:rPr lang="en-US" baseline="30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+s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600200" y="2743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514600" y="2743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200400" y="2971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971800" y="3352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038600" y="2209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=s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8194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33528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133600" y="5105400"/>
            <a:ext cx="4369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endParaRPr lang="en-US" dirty="0"/>
          </a:p>
        </p:txBody>
      </p:sp>
      <p:cxnSp>
        <p:nvCxnSpPr>
          <p:cNvPr id="84" name="Straight Arrow Connector 83"/>
          <p:cNvCxnSpPr/>
          <p:nvPr/>
        </p:nvCxnSpPr>
        <p:spPr>
          <a:xfrm>
            <a:off x="2362200" y="4495800"/>
            <a:ext cx="6096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2362200" y="4648200"/>
            <a:ext cx="11430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2438400" y="41148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91" name="Rectangle 90"/>
          <p:cNvSpPr/>
          <p:nvPr/>
        </p:nvSpPr>
        <p:spPr>
          <a:xfrm>
            <a:off x="2438400" y="45720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92" name="Straight Arrow Connector 91"/>
          <p:cNvCxnSpPr/>
          <p:nvPr/>
        </p:nvCxnSpPr>
        <p:spPr>
          <a:xfrm flipV="1">
            <a:off x="2971800" y="5105400"/>
            <a:ext cx="536575" cy="317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C6BAABC8-E30D-D343-99E0-618AC122CC8C}"/>
              </a:ext>
            </a:extLst>
          </p:cNvPr>
          <p:cNvSpPr txBox="1"/>
          <p:nvPr/>
        </p:nvSpPr>
        <p:spPr>
          <a:xfrm>
            <a:off x="1490597" y="1390389"/>
            <a:ext cx="255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Domestic Market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7E07C7-7959-B84E-8AD0-58A53C352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102144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/>
      <p:bldP spid="93" grpId="0" animBg="1"/>
      <p:bldP spid="60" grpId="0"/>
      <p:bldP spid="63" grpId="0"/>
      <p:bldP spid="64" grpId="0"/>
      <p:bldP spid="6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ight Triangle 92"/>
          <p:cNvSpPr/>
          <p:nvPr/>
        </p:nvSpPr>
        <p:spPr>
          <a:xfrm flipV="1">
            <a:off x="2978149" y="3346449"/>
            <a:ext cx="542925" cy="841375"/>
          </a:xfrm>
          <a:prstGeom prst="rtTriangle">
            <a:avLst/>
          </a:prstGeom>
          <a:pattFill prst="wd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Economy &amp; Subsidy </a:t>
            </a:r>
            <a:br>
              <a:rPr lang="en-US" dirty="0"/>
            </a:br>
            <a:r>
              <a:rPr lang="en-US" dirty="0"/>
              <a:t>in Large Exporter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endParaRPr lang="en-US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endParaRPr lang="en-US" baseline="30000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2533650" y="2099733"/>
            <a:ext cx="1242486" cy="19198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47825" y="180975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en-US" baseline="300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1676401" y="2057400"/>
            <a:ext cx="1047749" cy="198755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898900" y="2581275"/>
            <a:ext cx="668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S–E</a:t>
            </a:r>
            <a:endParaRPr lang="en-US" baseline="30000" dirty="0"/>
          </a:p>
        </p:txBody>
      </p:sp>
      <p:sp>
        <p:nvSpPr>
          <p:cNvPr id="42" name="TextBox 41"/>
          <p:cNvSpPr txBox="1"/>
          <p:nvPr/>
        </p:nvSpPr>
        <p:spPr>
          <a:xfrm>
            <a:off x="3886200" y="2209800"/>
            <a:ext cx="844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  <a:endParaRPr lang="en-US" baseline="30000" dirty="0"/>
          </a:p>
        </p:txBody>
      </p:sp>
      <p:sp>
        <p:nvSpPr>
          <p:cNvPr id="48" name="TextBox 47"/>
          <p:cNvSpPr txBox="1"/>
          <p:nvPr/>
        </p:nvSpPr>
        <p:spPr>
          <a:xfrm>
            <a:off x="3460750" y="180657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endParaRPr lang="en-US" baseline="30000" dirty="0"/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1447800" y="3352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ight Brace 51"/>
          <p:cNvSpPr/>
          <p:nvPr/>
        </p:nvSpPr>
        <p:spPr>
          <a:xfrm>
            <a:off x="3711575" y="2200275"/>
            <a:ext cx="228600" cy="838200"/>
          </a:xfrm>
          <a:prstGeom prst="rightBrace">
            <a:avLst>
              <a:gd name="adj1" fmla="val 60416"/>
              <a:gd name="adj2" fmla="val 25757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 flipH="1">
            <a:off x="2892425" y="2639483"/>
            <a:ext cx="1080562" cy="1672167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09600" y="3200400"/>
            <a:ext cx="892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30000" dirty="0"/>
              <a:t>W</a:t>
            </a:r>
          </a:p>
        </p:txBody>
      </p:sp>
      <p:cxnSp>
        <p:nvCxnSpPr>
          <p:cNvPr id="45" name="Straight Connector 44"/>
          <p:cNvCxnSpPr/>
          <p:nvPr/>
        </p:nvCxnSpPr>
        <p:spPr>
          <a:xfrm flipH="1">
            <a:off x="2362200" y="3352800"/>
            <a:ext cx="2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2971800" y="3352800"/>
            <a:ext cx="2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514725" y="2498725"/>
            <a:ext cx="0" cy="26860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2908300" y="2699808"/>
            <a:ext cx="1026587" cy="1592792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1447800" y="2514600"/>
            <a:ext cx="20574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81000" y="2362200"/>
            <a:ext cx="113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=P</a:t>
            </a:r>
            <a:r>
              <a:rPr lang="en-US" baseline="30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+s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600200" y="2743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514600" y="2743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200400" y="2971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971800" y="3352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</a:t>
            </a:r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038600" y="2209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=s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8194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3352800" y="51054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133600" y="5105400"/>
            <a:ext cx="4369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endParaRPr lang="en-US" dirty="0"/>
          </a:p>
        </p:txBody>
      </p:sp>
      <p:cxnSp>
        <p:nvCxnSpPr>
          <p:cNvPr id="84" name="Straight Arrow Connector 83"/>
          <p:cNvCxnSpPr/>
          <p:nvPr/>
        </p:nvCxnSpPr>
        <p:spPr>
          <a:xfrm>
            <a:off x="2362200" y="4495800"/>
            <a:ext cx="6096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2362200" y="4648200"/>
            <a:ext cx="11430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2438400" y="41148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91" name="Rectangle 90"/>
          <p:cNvSpPr/>
          <p:nvPr/>
        </p:nvSpPr>
        <p:spPr>
          <a:xfrm>
            <a:off x="2438400" y="45720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92" name="Straight Arrow Connector 91"/>
          <p:cNvCxnSpPr/>
          <p:nvPr/>
        </p:nvCxnSpPr>
        <p:spPr>
          <a:xfrm flipV="1">
            <a:off x="2971800" y="5105400"/>
            <a:ext cx="536575" cy="317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Content Placeholder 2"/>
          <p:cNvSpPr>
            <a:spLocks noGrp="1"/>
          </p:cNvSpPr>
          <p:nvPr>
            <p:ph idx="1"/>
          </p:nvPr>
        </p:nvSpPr>
        <p:spPr>
          <a:xfrm>
            <a:off x="4876800" y="1600200"/>
            <a:ext cx="4114800" cy="3970867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200" dirty="0"/>
              <a:t>Again, the same figure shows what will happen for a given world price for a large country</a:t>
            </a:r>
          </a:p>
          <a:p>
            <a:r>
              <a:rPr lang="en-US" sz="2200" dirty="0"/>
              <a:t>The rise in exports now means that world supply shifts out, again reducing world price</a:t>
            </a:r>
          </a:p>
          <a:p>
            <a:r>
              <a:rPr lang="en-US" sz="2200" dirty="0"/>
              <a:t>But this causes offsetting loss for the exporter and gain for the rest of world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6F90F42-94B4-E945-A156-24259A2920D9}"/>
              </a:ext>
            </a:extLst>
          </p:cNvPr>
          <p:cNvSpPr txBox="1"/>
          <p:nvPr/>
        </p:nvSpPr>
        <p:spPr>
          <a:xfrm>
            <a:off x="1490597" y="1390389"/>
            <a:ext cx="2555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Domestic Market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B8A729-B92B-534A-AB06-E2F107F04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196921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  <p:bldP spid="60" grpId="0"/>
      <p:bldP spid="63" grpId="0"/>
      <p:bldP spid="64" grpId="0"/>
      <p:bldP spid="6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0783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(Not asked before)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justified subsidies (based on the analysis here) always hurt or always help the rest of world?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4205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“Unjustified” Subsidies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subsidies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by Small Country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in 2-country world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CVDs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“Justified” Subsidies</a:t>
            </a:r>
          </a:p>
          <a:p>
            <a:r>
              <a:rPr lang="en-US" dirty="0"/>
              <a:t>Subsidies with Imperfect Competition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subsidy issues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830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25:  Subsidies and Countervailing Duties</a:t>
            </a:r>
          </a:p>
        </p:txBody>
      </p:sp>
      <p:sp>
        <p:nvSpPr>
          <p:cNvPr id="7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0ABF2-84C8-F64C-9A09-03A68E29FADC}" type="slidenum">
              <a:rPr lang="en-US"/>
              <a:pPr/>
              <a:t>38</a:t>
            </a:fld>
            <a:endParaRPr lang="en-US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Imperfect Competition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89913" cy="4525963"/>
          </a:xfrm>
        </p:spPr>
        <p:txBody>
          <a:bodyPr/>
          <a:lstStyle/>
          <a:p>
            <a:r>
              <a:rPr lang="en-US" sz="2800" dirty="0"/>
              <a:t>Strategic Trade Policy:  Boeing-Airbus Game</a:t>
            </a:r>
          </a:p>
          <a:p>
            <a:pPr>
              <a:buFontTx/>
              <a:buNone/>
            </a:pPr>
            <a:r>
              <a:rPr lang="en-US" sz="2800" dirty="0"/>
              <a:t>	P=produce, N=not produce</a:t>
            </a:r>
          </a:p>
          <a:p>
            <a:pPr>
              <a:buFontTx/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00CC00"/>
                </a:solidFill>
              </a:rPr>
              <a:t>No subsidy</a:t>
            </a:r>
            <a:r>
              <a:rPr lang="en-US" sz="2800" dirty="0"/>
              <a:t>, </a:t>
            </a:r>
            <a:endParaRPr lang="en-US" sz="2800" dirty="0">
              <a:solidFill>
                <a:schemeClr val="accent2"/>
              </a:solidFill>
            </a:endParaRPr>
          </a:p>
        </p:txBody>
      </p:sp>
      <p:graphicFrame>
        <p:nvGraphicFramePr>
          <p:cNvPr id="160994" name="Group 226"/>
          <p:cNvGraphicFramePr>
            <a:graphicFrameLocks noGrp="1"/>
          </p:cNvGraphicFramePr>
          <p:nvPr>
            <p:ph sz="half" idx="2"/>
          </p:nvPr>
        </p:nvGraphicFramePr>
        <p:xfrm>
          <a:off x="566738" y="3078163"/>
          <a:ext cx="8120062" cy="3117850"/>
        </p:xfrm>
        <a:graphic>
          <a:graphicData uri="http://schemas.openxmlformats.org/drawingml/2006/table">
            <a:tbl>
              <a:tblPr/>
              <a:tblGrid>
                <a:gridCol w="1344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4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6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82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605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Airbus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7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Boeing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     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8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0973" name="Oval 205"/>
          <p:cNvSpPr>
            <a:spLocks noChangeArrowheads="1"/>
          </p:cNvSpPr>
          <p:nvPr/>
        </p:nvSpPr>
        <p:spPr bwMode="auto">
          <a:xfrm>
            <a:off x="2713038" y="4340225"/>
            <a:ext cx="1174750" cy="2155825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974" name="Oval 206"/>
          <p:cNvSpPr>
            <a:spLocks noChangeArrowheads="1"/>
          </p:cNvSpPr>
          <p:nvPr/>
        </p:nvSpPr>
        <p:spPr bwMode="auto">
          <a:xfrm>
            <a:off x="5732463" y="4340225"/>
            <a:ext cx="1174750" cy="2155825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975" name="Text Box 207"/>
          <p:cNvSpPr txBox="1">
            <a:spLocks noChangeArrowheads="1"/>
          </p:cNvSpPr>
          <p:nvPr/>
        </p:nvSpPr>
        <p:spPr bwMode="auto">
          <a:xfrm>
            <a:off x="0" y="3395663"/>
            <a:ext cx="3051175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Boeing choice:  depends on Airbus</a:t>
            </a:r>
          </a:p>
        </p:txBody>
      </p:sp>
      <p:sp>
        <p:nvSpPr>
          <p:cNvPr id="160977" name="AutoShape 209"/>
          <p:cNvSpPr>
            <a:spLocks noChangeArrowheads="1"/>
          </p:cNvSpPr>
          <p:nvPr/>
        </p:nvSpPr>
        <p:spPr bwMode="auto">
          <a:xfrm>
            <a:off x="4902200" y="2108201"/>
            <a:ext cx="4241800" cy="1055688"/>
          </a:xfrm>
          <a:prstGeom prst="wedgeEllipseCallout">
            <a:avLst>
              <a:gd name="adj1" fmla="val -12853"/>
              <a:gd name="adj2" fmla="val 183434"/>
            </a:avLst>
          </a:prstGeom>
          <a:noFill/>
          <a:ln w="2857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rgbClr val="00CC00"/>
                </a:solidFill>
              </a:rPr>
              <a:t>Equil</a:t>
            </a:r>
            <a:r>
              <a:rPr lang="en-US" dirty="0">
                <a:solidFill>
                  <a:srgbClr val="00CC00"/>
                </a:solidFill>
              </a:rPr>
              <a:t>. If Boeing moves first, </a:t>
            </a:r>
          </a:p>
          <a:p>
            <a:pPr algn="ctr"/>
            <a:r>
              <a:rPr lang="en-US" dirty="0">
                <a:solidFill>
                  <a:srgbClr val="00CC00"/>
                </a:solidFill>
              </a:rPr>
              <a:t>since now Airbus will not enter</a:t>
            </a:r>
          </a:p>
        </p:txBody>
      </p:sp>
      <p:sp>
        <p:nvSpPr>
          <p:cNvPr id="160978" name="Oval 210"/>
          <p:cNvSpPr>
            <a:spLocks noChangeArrowheads="1"/>
          </p:cNvSpPr>
          <p:nvPr/>
        </p:nvSpPr>
        <p:spPr bwMode="auto">
          <a:xfrm>
            <a:off x="5935663" y="4600575"/>
            <a:ext cx="842962" cy="552450"/>
          </a:xfrm>
          <a:prstGeom prst="ellips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979" name="Text Box 211"/>
          <p:cNvSpPr txBox="1">
            <a:spLocks noChangeArrowheads="1"/>
          </p:cNvSpPr>
          <p:nvPr/>
        </p:nvSpPr>
        <p:spPr bwMode="auto">
          <a:xfrm>
            <a:off x="2481263" y="3265488"/>
            <a:ext cx="1147762" cy="831850"/>
          </a:xfrm>
          <a:prstGeom prst="rect">
            <a:avLst/>
          </a:prstGeom>
          <a:noFill/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CC00"/>
                </a:solidFill>
              </a:rPr>
              <a:t>Payoff Matrix</a:t>
            </a:r>
          </a:p>
        </p:txBody>
      </p:sp>
      <p:grpSp>
        <p:nvGrpSpPr>
          <p:cNvPr id="160986" name="Group 218"/>
          <p:cNvGrpSpPr>
            <a:grpSpLocks/>
          </p:cNvGrpSpPr>
          <p:nvPr/>
        </p:nvGrpSpPr>
        <p:grpSpPr bwMode="auto">
          <a:xfrm>
            <a:off x="1728788" y="4978400"/>
            <a:ext cx="4368800" cy="695325"/>
            <a:chOff x="1089" y="3136"/>
            <a:chExt cx="2752" cy="438"/>
          </a:xfrm>
        </p:grpSpPr>
        <p:grpSp>
          <p:nvGrpSpPr>
            <p:cNvPr id="160982" name="Group 214"/>
            <p:cNvGrpSpPr>
              <a:grpSpLocks/>
            </p:cNvGrpSpPr>
            <p:nvPr/>
          </p:nvGrpSpPr>
          <p:grpSpPr bwMode="auto">
            <a:xfrm>
              <a:off x="1189" y="3145"/>
              <a:ext cx="768" cy="429"/>
              <a:chOff x="1189" y="3145"/>
              <a:chExt cx="768" cy="429"/>
            </a:xfrm>
          </p:grpSpPr>
          <p:sp>
            <p:nvSpPr>
              <p:cNvPr id="160980" name="Freeform 212"/>
              <p:cNvSpPr>
                <a:spLocks/>
              </p:cNvSpPr>
              <p:nvPr/>
            </p:nvSpPr>
            <p:spPr bwMode="auto">
              <a:xfrm>
                <a:off x="1189" y="3145"/>
                <a:ext cx="768" cy="110"/>
              </a:xfrm>
              <a:custGeom>
                <a:avLst/>
                <a:gdLst/>
                <a:ahLst/>
                <a:cxnLst>
                  <a:cxn ang="0">
                    <a:pos x="0" y="110"/>
                  </a:cxn>
                  <a:cxn ang="0">
                    <a:pos x="576" y="73"/>
                  </a:cxn>
                  <a:cxn ang="0">
                    <a:pos x="768" y="0"/>
                  </a:cxn>
                </a:cxnLst>
                <a:rect l="0" t="0" r="r" b="b"/>
                <a:pathLst>
                  <a:path w="768" h="110">
                    <a:moveTo>
                      <a:pt x="0" y="110"/>
                    </a:moveTo>
                    <a:cubicBezTo>
                      <a:pt x="224" y="100"/>
                      <a:pt x="448" y="91"/>
                      <a:pt x="576" y="73"/>
                    </a:cubicBezTo>
                    <a:cubicBezTo>
                      <a:pt x="704" y="55"/>
                      <a:pt x="736" y="12"/>
                      <a:pt x="768" y="0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81" name="Freeform 213"/>
              <p:cNvSpPr>
                <a:spLocks/>
              </p:cNvSpPr>
              <p:nvPr/>
            </p:nvSpPr>
            <p:spPr bwMode="auto">
              <a:xfrm flipV="1">
                <a:off x="1189" y="3254"/>
                <a:ext cx="768" cy="320"/>
              </a:xfrm>
              <a:custGeom>
                <a:avLst/>
                <a:gdLst/>
                <a:ahLst/>
                <a:cxnLst>
                  <a:cxn ang="0">
                    <a:pos x="0" y="110"/>
                  </a:cxn>
                  <a:cxn ang="0">
                    <a:pos x="576" y="73"/>
                  </a:cxn>
                  <a:cxn ang="0">
                    <a:pos x="768" y="0"/>
                  </a:cxn>
                </a:cxnLst>
                <a:rect l="0" t="0" r="r" b="b"/>
                <a:pathLst>
                  <a:path w="768" h="110">
                    <a:moveTo>
                      <a:pt x="0" y="110"/>
                    </a:moveTo>
                    <a:cubicBezTo>
                      <a:pt x="224" y="100"/>
                      <a:pt x="448" y="91"/>
                      <a:pt x="576" y="73"/>
                    </a:cubicBezTo>
                    <a:cubicBezTo>
                      <a:pt x="704" y="55"/>
                      <a:pt x="736" y="12"/>
                      <a:pt x="768" y="0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60983" name="Group 215"/>
            <p:cNvGrpSpPr>
              <a:grpSpLocks/>
            </p:cNvGrpSpPr>
            <p:nvPr/>
          </p:nvGrpSpPr>
          <p:grpSpPr bwMode="auto">
            <a:xfrm>
              <a:off x="1089" y="3136"/>
              <a:ext cx="2752" cy="429"/>
              <a:chOff x="1189" y="3145"/>
              <a:chExt cx="768" cy="429"/>
            </a:xfrm>
          </p:grpSpPr>
          <p:sp>
            <p:nvSpPr>
              <p:cNvPr id="160984" name="Freeform 216"/>
              <p:cNvSpPr>
                <a:spLocks/>
              </p:cNvSpPr>
              <p:nvPr/>
            </p:nvSpPr>
            <p:spPr bwMode="auto">
              <a:xfrm>
                <a:off x="1189" y="3145"/>
                <a:ext cx="768" cy="110"/>
              </a:xfrm>
              <a:custGeom>
                <a:avLst/>
                <a:gdLst/>
                <a:ahLst/>
                <a:cxnLst>
                  <a:cxn ang="0">
                    <a:pos x="0" y="110"/>
                  </a:cxn>
                  <a:cxn ang="0">
                    <a:pos x="576" y="73"/>
                  </a:cxn>
                  <a:cxn ang="0">
                    <a:pos x="768" y="0"/>
                  </a:cxn>
                </a:cxnLst>
                <a:rect l="0" t="0" r="r" b="b"/>
                <a:pathLst>
                  <a:path w="768" h="110">
                    <a:moveTo>
                      <a:pt x="0" y="110"/>
                    </a:moveTo>
                    <a:cubicBezTo>
                      <a:pt x="224" y="100"/>
                      <a:pt x="448" y="91"/>
                      <a:pt x="576" y="73"/>
                    </a:cubicBezTo>
                    <a:cubicBezTo>
                      <a:pt x="704" y="55"/>
                      <a:pt x="736" y="12"/>
                      <a:pt x="768" y="0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85" name="Freeform 217"/>
              <p:cNvSpPr>
                <a:spLocks/>
              </p:cNvSpPr>
              <p:nvPr/>
            </p:nvSpPr>
            <p:spPr bwMode="auto">
              <a:xfrm flipV="1">
                <a:off x="1189" y="3254"/>
                <a:ext cx="768" cy="320"/>
              </a:xfrm>
              <a:custGeom>
                <a:avLst/>
                <a:gdLst/>
                <a:ahLst/>
                <a:cxnLst>
                  <a:cxn ang="0">
                    <a:pos x="0" y="110"/>
                  </a:cxn>
                  <a:cxn ang="0">
                    <a:pos x="576" y="73"/>
                  </a:cxn>
                  <a:cxn ang="0">
                    <a:pos x="768" y="0"/>
                  </a:cxn>
                </a:cxnLst>
                <a:rect l="0" t="0" r="r" b="b"/>
                <a:pathLst>
                  <a:path w="768" h="110">
                    <a:moveTo>
                      <a:pt x="0" y="110"/>
                    </a:moveTo>
                    <a:cubicBezTo>
                      <a:pt x="224" y="100"/>
                      <a:pt x="448" y="91"/>
                      <a:pt x="576" y="73"/>
                    </a:cubicBezTo>
                    <a:cubicBezTo>
                      <a:pt x="704" y="55"/>
                      <a:pt x="736" y="12"/>
                      <a:pt x="768" y="0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60993" name="Group 225"/>
          <p:cNvGrpSpPr>
            <a:grpSpLocks/>
          </p:cNvGrpSpPr>
          <p:nvPr/>
        </p:nvGrpSpPr>
        <p:grpSpPr bwMode="auto">
          <a:xfrm>
            <a:off x="4949825" y="3541713"/>
            <a:ext cx="2757488" cy="1698625"/>
            <a:chOff x="3118" y="2231"/>
            <a:chExt cx="1737" cy="1070"/>
          </a:xfrm>
        </p:grpSpPr>
        <p:grpSp>
          <p:nvGrpSpPr>
            <p:cNvPr id="160989" name="Group 221"/>
            <p:cNvGrpSpPr>
              <a:grpSpLocks/>
            </p:cNvGrpSpPr>
            <p:nvPr/>
          </p:nvGrpSpPr>
          <p:grpSpPr bwMode="auto">
            <a:xfrm>
              <a:off x="3118" y="2231"/>
              <a:ext cx="1737" cy="475"/>
              <a:chOff x="3118" y="2231"/>
              <a:chExt cx="1737" cy="475"/>
            </a:xfrm>
          </p:grpSpPr>
          <p:sp>
            <p:nvSpPr>
              <p:cNvPr id="160987" name="Freeform 219"/>
              <p:cNvSpPr>
                <a:spLocks/>
              </p:cNvSpPr>
              <p:nvPr/>
            </p:nvSpPr>
            <p:spPr bwMode="auto">
              <a:xfrm>
                <a:off x="3118" y="2231"/>
                <a:ext cx="402" cy="475"/>
              </a:xfrm>
              <a:custGeom>
                <a:avLst/>
                <a:gdLst/>
                <a:ahLst/>
                <a:cxnLst>
                  <a:cxn ang="0">
                    <a:pos x="402" y="0"/>
                  </a:cxn>
                  <a:cxn ang="0">
                    <a:pos x="274" y="311"/>
                  </a:cxn>
                  <a:cxn ang="0">
                    <a:pos x="0" y="475"/>
                  </a:cxn>
                </a:cxnLst>
                <a:rect l="0" t="0" r="r" b="b"/>
                <a:pathLst>
                  <a:path w="402" h="475">
                    <a:moveTo>
                      <a:pt x="402" y="0"/>
                    </a:moveTo>
                    <a:cubicBezTo>
                      <a:pt x="371" y="116"/>
                      <a:pt x="341" y="232"/>
                      <a:pt x="274" y="311"/>
                    </a:cubicBezTo>
                    <a:cubicBezTo>
                      <a:pt x="207" y="390"/>
                      <a:pt x="46" y="448"/>
                      <a:pt x="0" y="475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88" name="Freeform 220"/>
              <p:cNvSpPr>
                <a:spLocks/>
              </p:cNvSpPr>
              <p:nvPr/>
            </p:nvSpPr>
            <p:spPr bwMode="auto">
              <a:xfrm flipH="1">
                <a:off x="3511" y="2231"/>
                <a:ext cx="1344" cy="475"/>
              </a:xfrm>
              <a:custGeom>
                <a:avLst/>
                <a:gdLst/>
                <a:ahLst/>
                <a:cxnLst>
                  <a:cxn ang="0">
                    <a:pos x="402" y="0"/>
                  </a:cxn>
                  <a:cxn ang="0">
                    <a:pos x="274" y="311"/>
                  </a:cxn>
                  <a:cxn ang="0">
                    <a:pos x="0" y="475"/>
                  </a:cxn>
                </a:cxnLst>
                <a:rect l="0" t="0" r="r" b="b"/>
                <a:pathLst>
                  <a:path w="402" h="475">
                    <a:moveTo>
                      <a:pt x="402" y="0"/>
                    </a:moveTo>
                    <a:cubicBezTo>
                      <a:pt x="371" y="116"/>
                      <a:pt x="341" y="232"/>
                      <a:pt x="274" y="311"/>
                    </a:cubicBezTo>
                    <a:cubicBezTo>
                      <a:pt x="207" y="390"/>
                      <a:pt x="46" y="448"/>
                      <a:pt x="0" y="475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60990" name="Group 222"/>
            <p:cNvGrpSpPr>
              <a:grpSpLocks/>
            </p:cNvGrpSpPr>
            <p:nvPr/>
          </p:nvGrpSpPr>
          <p:grpSpPr bwMode="auto">
            <a:xfrm>
              <a:off x="3118" y="2241"/>
              <a:ext cx="1737" cy="1060"/>
              <a:chOff x="3118" y="2231"/>
              <a:chExt cx="1737" cy="475"/>
            </a:xfrm>
          </p:grpSpPr>
          <p:sp>
            <p:nvSpPr>
              <p:cNvPr id="160991" name="Freeform 223"/>
              <p:cNvSpPr>
                <a:spLocks/>
              </p:cNvSpPr>
              <p:nvPr/>
            </p:nvSpPr>
            <p:spPr bwMode="auto">
              <a:xfrm>
                <a:off x="3118" y="2231"/>
                <a:ext cx="402" cy="475"/>
              </a:xfrm>
              <a:custGeom>
                <a:avLst/>
                <a:gdLst/>
                <a:ahLst/>
                <a:cxnLst>
                  <a:cxn ang="0">
                    <a:pos x="402" y="0"/>
                  </a:cxn>
                  <a:cxn ang="0">
                    <a:pos x="274" y="311"/>
                  </a:cxn>
                  <a:cxn ang="0">
                    <a:pos x="0" y="475"/>
                  </a:cxn>
                </a:cxnLst>
                <a:rect l="0" t="0" r="r" b="b"/>
                <a:pathLst>
                  <a:path w="402" h="475">
                    <a:moveTo>
                      <a:pt x="402" y="0"/>
                    </a:moveTo>
                    <a:cubicBezTo>
                      <a:pt x="371" y="116"/>
                      <a:pt x="341" y="232"/>
                      <a:pt x="274" y="311"/>
                    </a:cubicBezTo>
                    <a:cubicBezTo>
                      <a:pt x="207" y="390"/>
                      <a:pt x="46" y="448"/>
                      <a:pt x="0" y="475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92" name="Freeform 224"/>
              <p:cNvSpPr>
                <a:spLocks/>
              </p:cNvSpPr>
              <p:nvPr/>
            </p:nvSpPr>
            <p:spPr bwMode="auto">
              <a:xfrm flipH="1">
                <a:off x="3511" y="2231"/>
                <a:ext cx="1344" cy="475"/>
              </a:xfrm>
              <a:custGeom>
                <a:avLst/>
                <a:gdLst/>
                <a:ahLst/>
                <a:cxnLst>
                  <a:cxn ang="0">
                    <a:pos x="402" y="0"/>
                  </a:cxn>
                  <a:cxn ang="0">
                    <a:pos x="274" y="311"/>
                  </a:cxn>
                  <a:cxn ang="0">
                    <a:pos x="0" y="475"/>
                  </a:cxn>
                </a:cxnLst>
                <a:rect l="0" t="0" r="r" b="b"/>
                <a:pathLst>
                  <a:path w="402" h="475">
                    <a:moveTo>
                      <a:pt x="402" y="0"/>
                    </a:moveTo>
                    <a:cubicBezTo>
                      <a:pt x="371" y="116"/>
                      <a:pt x="341" y="232"/>
                      <a:pt x="274" y="311"/>
                    </a:cubicBezTo>
                    <a:cubicBezTo>
                      <a:pt x="207" y="390"/>
                      <a:pt x="46" y="448"/>
                      <a:pt x="0" y="475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27" name="Freeform 219"/>
          <p:cNvSpPr>
            <a:spLocks/>
          </p:cNvSpPr>
          <p:nvPr/>
        </p:nvSpPr>
        <p:spPr bwMode="auto">
          <a:xfrm>
            <a:off x="4962525" y="2908301"/>
            <a:ext cx="2974975" cy="1349376"/>
          </a:xfrm>
          <a:custGeom>
            <a:avLst/>
            <a:gdLst/>
            <a:ahLst/>
            <a:cxnLst>
              <a:cxn ang="0">
                <a:pos x="402" y="0"/>
              </a:cxn>
              <a:cxn ang="0">
                <a:pos x="274" y="311"/>
              </a:cxn>
              <a:cxn ang="0">
                <a:pos x="0" y="475"/>
              </a:cxn>
            </a:cxnLst>
            <a:rect l="0" t="0" r="r" b="b"/>
            <a:pathLst>
              <a:path w="402" h="475">
                <a:moveTo>
                  <a:pt x="402" y="0"/>
                </a:moveTo>
                <a:cubicBezTo>
                  <a:pt x="371" y="116"/>
                  <a:pt x="341" y="232"/>
                  <a:pt x="274" y="311"/>
                </a:cubicBezTo>
                <a:cubicBezTo>
                  <a:pt x="207" y="390"/>
                  <a:pt x="46" y="448"/>
                  <a:pt x="0" y="475"/>
                </a:cubicBezTo>
              </a:path>
            </a:pathLst>
          </a:custGeom>
          <a:noFill/>
          <a:ln w="9525">
            <a:solidFill>
              <a:srgbClr val="00CC00"/>
            </a:solidFill>
            <a:round/>
            <a:headEnd type="none" w="med" len="med"/>
            <a:tailEnd type="arrow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55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1" grpId="0" build="p"/>
      <p:bldP spid="160973" grpId="0" animBg="1"/>
      <p:bldP spid="160973" grpId="1" animBg="1"/>
      <p:bldP spid="160974" grpId="0" animBg="1"/>
      <p:bldP spid="160974" grpId="1" animBg="1"/>
      <p:bldP spid="160975" grpId="0"/>
      <p:bldP spid="160975" grpId="1"/>
      <p:bldP spid="160977" grpId="0" animBg="1"/>
      <p:bldP spid="160977" grpId="1" animBg="1"/>
      <p:bldP spid="160978" grpId="0" animBg="1"/>
      <p:bldP spid="160978" grpId="1" animBg="1"/>
      <p:bldP spid="160978" grpId="2" animBg="1"/>
      <p:bldP spid="160979" grpId="0" animBg="1"/>
      <p:bldP spid="160979" grpId="1" animBg="1"/>
      <p:bldP spid="2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25:  Subsidies and Countervailing Duties</a:t>
            </a:r>
          </a:p>
        </p:txBody>
      </p:sp>
      <p:sp>
        <p:nvSpPr>
          <p:cNvPr id="5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2ADC-AE4D-2340-81C9-C962F122FFC1}" type="slidenum">
              <a:rPr lang="en-US"/>
              <a:pPr/>
              <a:t>39</a:t>
            </a:fld>
            <a:endParaRPr lang="en-US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Imperfect Competition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89913" cy="4525963"/>
          </a:xfrm>
        </p:spPr>
        <p:txBody>
          <a:bodyPr/>
          <a:lstStyle/>
          <a:p>
            <a:r>
              <a:rPr lang="en-US" sz="2800"/>
              <a:t>Strategic Trade Policy:  Boeing-Airbus Game</a:t>
            </a:r>
          </a:p>
          <a:p>
            <a:pPr>
              <a:buFontTx/>
              <a:buNone/>
            </a:pPr>
            <a:r>
              <a:rPr lang="en-US" sz="2800"/>
              <a:t>	P=produce, N=not produce</a:t>
            </a:r>
          </a:p>
          <a:p>
            <a:pPr>
              <a:buFontTx/>
              <a:buNone/>
            </a:pPr>
            <a:r>
              <a:rPr lang="en-US" sz="2800"/>
              <a:t>	</a:t>
            </a:r>
            <a:r>
              <a:rPr lang="en-US" sz="2800">
                <a:solidFill>
                  <a:srgbClr val="00CC00"/>
                </a:solidFill>
              </a:rPr>
              <a:t>No subsidy</a:t>
            </a:r>
            <a:r>
              <a:rPr lang="en-US" sz="2800"/>
              <a:t>, </a:t>
            </a:r>
            <a:r>
              <a:rPr lang="en-US" sz="2800">
                <a:solidFill>
                  <a:srgbClr val="FF0000"/>
                </a:solidFill>
              </a:rPr>
              <a:t>Airbus Subsidy = +10</a:t>
            </a:r>
          </a:p>
        </p:txBody>
      </p:sp>
      <p:graphicFrame>
        <p:nvGraphicFramePr>
          <p:cNvPr id="165892" name="Group 4"/>
          <p:cNvGraphicFramePr>
            <a:graphicFrameLocks noGrp="1"/>
          </p:cNvGraphicFramePr>
          <p:nvPr>
            <p:ph sz="half" idx="2"/>
          </p:nvPr>
        </p:nvGraphicFramePr>
        <p:xfrm>
          <a:off x="566738" y="3078163"/>
          <a:ext cx="8120062" cy="3108960"/>
        </p:xfrm>
        <a:graphic>
          <a:graphicData uri="http://schemas.openxmlformats.org/drawingml/2006/table">
            <a:tbl>
              <a:tblPr/>
              <a:tblGrid>
                <a:gridCol w="1344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4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6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82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605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Airbus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7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Boeing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(+5)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-65" charset="0"/>
                        </a:rPr>
                        <a:t>(110)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8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5939" name="Rectangle 51"/>
          <p:cNvSpPr>
            <a:spLocks noChangeArrowheads="1"/>
          </p:cNvSpPr>
          <p:nvPr/>
        </p:nvSpPr>
        <p:spPr bwMode="auto">
          <a:xfrm>
            <a:off x="2670175" y="2568575"/>
            <a:ext cx="3687763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40" name="Rectangle 52"/>
          <p:cNvSpPr>
            <a:spLocks noChangeArrowheads="1"/>
          </p:cNvSpPr>
          <p:nvPr/>
        </p:nvSpPr>
        <p:spPr bwMode="auto">
          <a:xfrm>
            <a:off x="4570413" y="4164013"/>
            <a:ext cx="930275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41" name="Rectangle 53"/>
          <p:cNvSpPr>
            <a:spLocks noChangeArrowheads="1"/>
          </p:cNvSpPr>
          <p:nvPr/>
        </p:nvSpPr>
        <p:spPr bwMode="auto">
          <a:xfrm>
            <a:off x="4598988" y="5208588"/>
            <a:ext cx="930275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46" name="Text Box 58"/>
          <p:cNvSpPr txBox="1">
            <a:spLocks noChangeArrowheads="1"/>
          </p:cNvSpPr>
          <p:nvPr/>
        </p:nvSpPr>
        <p:spPr bwMode="auto">
          <a:xfrm>
            <a:off x="174625" y="3395663"/>
            <a:ext cx="219233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Now Airbus choice does </a:t>
            </a:r>
            <a:r>
              <a:rPr lang="en-US" sz="2400" u="sng">
                <a:solidFill>
                  <a:schemeClr val="accent2"/>
                </a:solidFill>
              </a:rPr>
              <a:t>not</a:t>
            </a:r>
            <a:r>
              <a:rPr lang="en-US" sz="2400">
                <a:solidFill>
                  <a:schemeClr val="accent2"/>
                </a:solidFill>
              </a:rPr>
              <a:t> depend on Boeing</a:t>
            </a:r>
          </a:p>
        </p:txBody>
      </p:sp>
      <p:sp>
        <p:nvSpPr>
          <p:cNvPr id="165947" name="Oval 59"/>
          <p:cNvSpPr>
            <a:spLocks noChangeArrowheads="1"/>
          </p:cNvSpPr>
          <p:nvPr/>
        </p:nvSpPr>
        <p:spPr bwMode="auto">
          <a:xfrm>
            <a:off x="3958964" y="3955528"/>
            <a:ext cx="4224338" cy="855663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48" name="Oval 60"/>
          <p:cNvSpPr>
            <a:spLocks noChangeArrowheads="1"/>
          </p:cNvSpPr>
          <p:nvPr/>
        </p:nvSpPr>
        <p:spPr bwMode="auto">
          <a:xfrm>
            <a:off x="3867933" y="4998342"/>
            <a:ext cx="4224338" cy="855662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279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  <p:bldP spid="165939" grpId="0" animBg="1"/>
      <p:bldP spid="165940" grpId="0" animBg="1"/>
      <p:bldP spid="165941" grpId="0" animBg="1"/>
      <p:bldP spid="165946" grpId="0"/>
      <p:bldP spid="165947" grpId="0" animBg="1"/>
      <p:bldP spid="1659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426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25:  Subsidies and Countervailing Duties</a:t>
            </a:r>
          </a:p>
        </p:txBody>
      </p:sp>
      <p:sp>
        <p:nvSpPr>
          <p:cNvPr id="5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59562-88FD-944E-B55A-79A86DE378C0}" type="slidenum">
              <a:rPr lang="en-US"/>
              <a:pPr/>
              <a:t>40</a:t>
            </a:fld>
            <a:endParaRPr lang="en-US"/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Imperfect Competition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89913" cy="4525963"/>
          </a:xfrm>
        </p:spPr>
        <p:txBody>
          <a:bodyPr/>
          <a:lstStyle/>
          <a:p>
            <a:r>
              <a:rPr lang="en-US" sz="2800"/>
              <a:t>Strategic Trade Policy:  Boeing-Airbus Game</a:t>
            </a:r>
          </a:p>
          <a:p>
            <a:pPr>
              <a:buFontTx/>
              <a:buNone/>
            </a:pPr>
            <a:r>
              <a:rPr lang="en-US" sz="2800"/>
              <a:t>	P=produce, N=not produce</a:t>
            </a:r>
          </a:p>
          <a:p>
            <a:pPr>
              <a:buFontTx/>
              <a:buNone/>
            </a:pPr>
            <a:r>
              <a:rPr lang="en-US" sz="2800"/>
              <a:t>	</a:t>
            </a:r>
            <a:r>
              <a:rPr lang="en-US" sz="2800">
                <a:solidFill>
                  <a:srgbClr val="00CC00"/>
                </a:solidFill>
              </a:rPr>
              <a:t>No subsidy</a:t>
            </a:r>
            <a:r>
              <a:rPr lang="en-US" sz="2800"/>
              <a:t>, </a:t>
            </a:r>
            <a:r>
              <a:rPr lang="en-US" sz="2800">
                <a:solidFill>
                  <a:srgbClr val="FF0000"/>
                </a:solidFill>
              </a:rPr>
              <a:t>Airbus Subsidy = +10</a:t>
            </a:r>
          </a:p>
        </p:txBody>
      </p:sp>
      <p:graphicFrame>
        <p:nvGraphicFramePr>
          <p:cNvPr id="166916" name="Group 4"/>
          <p:cNvGraphicFramePr>
            <a:graphicFrameLocks noGrp="1"/>
          </p:cNvGraphicFramePr>
          <p:nvPr>
            <p:ph sz="half" idx="2"/>
          </p:nvPr>
        </p:nvGraphicFramePr>
        <p:xfrm>
          <a:off x="566738" y="3078163"/>
          <a:ext cx="8120062" cy="3108960"/>
        </p:xfrm>
        <a:graphic>
          <a:graphicData uri="http://schemas.openxmlformats.org/drawingml/2006/table">
            <a:tbl>
              <a:tblPr/>
              <a:tblGrid>
                <a:gridCol w="1344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4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6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82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605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Airbus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7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Boeing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(+5)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-65" charset="0"/>
                        </a:rPr>
                        <a:t>(110)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8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6966" name="Oval 54"/>
          <p:cNvSpPr>
            <a:spLocks noChangeArrowheads="1"/>
          </p:cNvSpPr>
          <p:nvPr/>
        </p:nvSpPr>
        <p:spPr bwMode="auto">
          <a:xfrm>
            <a:off x="5935663" y="4600575"/>
            <a:ext cx="842962" cy="552450"/>
          </a:xfrm>
          <a:prstGeom prst="ellips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967" name="AutoShape 55"/>
          <p:cNvSpPr>
            <a:spLocks noChangeArrowheads="1"/>
          </p:cNvSpPr>
          <p:nvPr/>
        </p:nvSpPr>
        <p:spPr bwMode="auto">
          <a:xfrm>
            <a:off x="6270625" y="2117725"/>
            <a:ext cx="2770188" cy="1046163"/>
          </a:xfrm>
          <a:prstGeom prst="wedgeEllipseCallout">
            <a:avLst>
              <a:gd name="adj1" fmla="val -43755"/>
              <a:gd name="adj2" fmla="val 184296"/>
            </a:avLst>
          </a:prstGeom>
          <a:noFill/>
          <a:ln w="2857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00CC00"/>
                </a:solidFill>
              </a:rPr>
              <a:t>Equil. With no subsidy if Boeing moves first</a:t>
            </a:r>
          </a:p>
        </p:txBody>
      </p:sp>
      <p:sp>
        <p:nvSpPr>
          <p:cNvPr id="166968" name="Oval 56"/>
          <p:cNvSpPr>
            <a:spLocks noChangeArrowheads="1"/>
          </p:cNvSpPr>
          <p:nvPr/>
        </p:nvSpPr>
        <p:spPr bwMode="auto">
          <a:xfrm>
            <a:off x="4498975" y="5183188"/>
            <a:ext cx="1104900" cy="55245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969" name="AutoShape 57"/>
          <p:cNvSpPr>
            <a:spLocks noChangeArrowheads="1"/>
          </p:cNvSpPr>
          <p:nvPr/>
        </p:nvSpPr>
        <p:spPr bwMode="auto">
          <a:xfrm>
            <a:off x="261938" y="3297238"/>
            <a:ext cx="2366962" cy="1060450"/>
          </a:xfrm>
          <a:prstGeom prst="wedgeEllipseCallout">
            <a:avLst>
              <a:gd name="adj1" fmla="val 136787"/>
              <a:gd name="adj2" fmla="val 131736"/>
            </a:avLst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Equil. with subsidy and exit</a:t>
            </a:r>
          </a:p>
        </p:txBody>
      </p:sp>
    </p:spTree>
    <p:extLst>
      <p:ext uri="{BB962C8B-B14F-4D97-AF65-F5344CB8AC3E}">
        <p14:creationId xmlns:p14="http://schemas.microsoft.com/office/powerpoint/2010/main" val="167371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5" grpId="0" build="p"/>
      <p:bldP spid="166966" grpId="0" animBg="1"/>
      <p:bldP spid="166966" grpId="1" animBg="1"/>
      <p:bldP spid="166966" grpId="2" animBg="1"/>
      <p:bldP spid="166967" grpId="0" animBg="1"/>
      <p:bldP spid="166967" grpId="1" animBg="1"/>
      <p:bldP spid="166967" grpId="2" animBg="1"/>
      <p:bldP spid="166968" grpId="0" animBg="1"/>
      <p:bldP spid="166968" grpId="1" animBg="1"/>
      <p:bldP spid="166968" grpId="2" animBg="1"/>
      <p:bldP spid="166969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25:  Subsidies and Countervailing Duties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47726-6AD4-DD49-8483-888D3C525A1B}" type="slidenum">
              <a:rPr lang="en-US"/>
              <a:pPr/>
              <a:t>41</a:t>
            </a:fld>
            <a:endParaRPr lang="en-US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Imperfect Competition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Boeing-Airbus Game results</a:t>
            </a:r>
          </a:p>
          <a:p>
            <a:pPr lvl="1">
              <a:lnSpc>
                <a:spcPct val="90000"/>
              </a:lnSpc>
            </a:pPr>
            <a:r>
              <a:rPr lang="en-US"/>
              <a:t>If Boeing moves first, without subsidy Airbus will </a:t>
            </a:r>
            <a:r>
              <a:rPr lang="en-US" u="sng"/>
              <a:t>not enter</a:t>
            </a:r>
          </a:p>
          <a:p>
            <a:pPr lvl="2">
              <a:lnSpc>
                <a:spcPct val="90000"/>
              </a:lnSpc>
            </a:pPr>
            <a:r>
              <a:rPr lang="en-US"/>
              <a:t>Boeing and US gain +100</a:t>
            </a:r>
          </a:p>
          <a:p>
            <a:pPr lvl="2">
              <a:lnSpc>
                <a:spcPct val="90000"/>
              </a:lnSpc>
            </a:pPr>
            <a:r>
              <a:rPr lang="en-US"/>
              <a:t>Airbus and EU gain 0</a:t>
            </a:r>
          </a:p>
          <a:p>
            <a:pPr lvl="1">
              <a:lnSpc>
                <a:spcPct val="90000"/>
              </a:lnSpc>
            </a:pPr>
            <a:r>
              <a:rPr lang="en-US"/>
              <a:t>If EU pays subsidy, Airbus </a:t>
            </a:r>
            <a:r>
              <a:rPr lang="en-US" u="sng"/>
              <a:t>will</a:t>
            </a:r>
            <a:r>
              <a:rPr lang="en-US"/>
              <a:t> enter and Boeing will exit</a:t>
            </a:r>
          </a:p>
          <a:p>
            <a:pPr lvl="2">
              <a:lnSpc>
                <a:spcPct val="90000"/>
              </a:lnSpc>
            </a:pPr>
            <a:r>
              <a:rPr lang="en-US"/>
              <a:t>Airbus gains 110, EU gains 100 (=100-10)</a:t>
            </a:r>
          </a:p>
          <a:p>
            <a:pPr lvl="2">
              <a:lnSpc>
                <a:spcPct val="90000"/>
              </a:lnSpc>
            </a:pPr>
            <a:r>
              <a:rPr lang="en-US"/>
              <a:t>Boeing and US gain 0</a:t>
            </a:r>
          </a:p>
          <a:p>
            <a:pPr lvl="1">
              <a:lnSpc>
                <a:spcPct val="90000"/>
              </a:lnSpc>
            </a:pPr>
            <a:r>
              <a:rPr lang="en-US"/>
              <a:t>Thus EU gains and US loses from EU subsidy</a:t>
            </a:r>
          </a:p>
        </p:txBody>
      </p:sp>
    </p:spTree>
    <p:extLst>
      <p:ext uri="{BB962C8B-B14F-4D97-AF65-F5344CB8AC3E}">
        <p14:creationId xmlns:p14="http://schemas.microsoft.com/office/powerpoint/2010/main" val="124772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25:  Subsidies and Countervailing Duties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06B6-3715-E44D-BC43-9BB8CD7E6E5E}" type="slidenum">
              <a:rPr lang="en-US"/>
              <a:pPr/>
              <a:t>42</a:t>
            </a:fld>
            <a:endParaRPr lang="en-US"/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Imperfect Competition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dirty="0"/>
              <a:t>But note caveats:  These arguments are </a:t>
            </a:r>
            <a:r>
              <a:rPr lang="en-US" u="sng" dirty="0"/>
              <a:t>not</a:t>
            </a:r>
            <a:r>
              <a:rPr lang="en-US" dirty="0"/>
              <a:t> likely to be usable:</a:t>
            </a:r>
          </a:p>
          <a:p>
            <a:pPr marL="1485900" lvl="2" indent="-457200">
              <a:lnSpc>
                <a:spcPct val="90000"/>
              </a:lnSpc>
            </a:pPr>
            <a:r>
              <a:rPr lang="en-US" dirty="0"/>
              <a:t>Empirical difficulties:  Hard to know where to intervene</a:t>
            </a:r>
          </a:p>
          <a:p>
            <a:pPr marL="1485900" lvl="2" indent="-457200">
              <a:lnSpc>
                <a:spcPct val="90000"/>
              </a:lnSpc>
            </a:pPr>
            <a:r>
              <a:rPr lang="en-US" dirty="0"/>
              <a:t>Entry:  Benefits will be dissipated by new firms</a:t>
            </a:r>
          </a:p>
          <a:p>
            <a:pPr marL="1485900" lvl="2" indent="-457200">
              <a:lnSpc>
                <a:spcPct val="90000"/>
              </a:lnSpc>
            </a:pPr>
            <a:r>
              <a:rPr lang="en-US" dirty="0"/>
              <a:t>General equilibrium:  Help in some sectors hurts others</a:t>
            </a:r>
          </a:p>
          <a:p>
            <a:pPr marL="1485900" lvl="2" indent="-457200">
              <a:lnSpc>
                <a:spcPct val="90000"/>
              </a:lnSpc>
            </a:pPr>
            <a:r>
              <a:rPr lang="en-US" dirty="0"/>
              <a:t>Retaliation:  Other countries may react</a:t>
            </a:r>
          </a:p>
          <a:p>
            <a:pPr marL="1485900" lvl="2" indent="-457200">
              <a:lnSpc>
                <a:spcPct val="90000"/>
              </a:lnSpc>
            </a:pPr>
            <a:r>
              <a:rPr lang="en-US" dirty="0"/>
              <a:t>Political economy:  Industries lobby for help</a:t>
            </a:r>
          </a:p>
        </p:txBody>
      </p:sp>
    </p:spTree>
    <p:extLst>
      <p:ext uri="{BB962C8B-B14F-4D97-AF65-F5344CB8AC3E}">
        <p14:creationId xmlns:p14="http://schemas.microsoft.com/office/powerpoint/2010/main" val="3347028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85541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KOM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70" y="1295400"/>
            <a:ext cx="8229600" cy="4525963"/>
          </a:xfrm>
        </p:spPr>
        <p:txBody>
          <a:bodyPr/>
          <a:lstStyle/>
          <a:p>
            <a:r>
              <a:rPr lang="en-US" dirty="0"/>
              <a:t>In the Boeing-Airbus example, Airbus benefits from the subsidy.  Is that all that is needed for the example to be a valid basis for a subsidy?</a:t>
            </a:r>
          </a:p>
          <a:p>
            <a:r>
              <a:rPr lang="en-US" dirty="0"/>
              <a:t>The textbook warns that correctly using the Brander-Spencer analysis as the basis for an export subsidy relies on getting the numbers right.  Where would a government go to learn these numbers?  Is that a problem?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23989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4000" dirty="0"/>
              <a:t>Questions on Hollinger, “Airbus and Boeing subsidy battle far from over”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119" y="1473820"/>
            <a:ext cx="8229600" cy="4525963"/>
          </a:xfrm>
        </p:spPr>
        <p:txBody>
          <a:bodyPr/>
          <a:lstStyle/>
          <a:p>
            <a:r>
              <a:rPr lang="en-US" dirty="0"/>
              <a:t>What did Airbus and Boeing object to with regard to the other company? </a:t>
            </a:r>
          </a:p>
          <a:p>
            <a:r>
              <a:rPr lang="en-US" dirty="0"/>
              <a:t>Does this agreement end those actions that each objected to?  If not, what does it do? </a:t>
            </a:r>
          </a:p>
          <a:p>
            <a:r>
              <a:rPr lang="en-US" dirty="0"/>
              <a:t>How had the WTO dealt with this dispute? </a:t>
            </a:r>
          </a:p>
          <a:p>
            <a:r>
              <a:rPr lang="en-US" dirty="0"/>
              <a:t>What are Airbus and Boeing probably more worried about than each other? 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16295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“Unjustified” Subsidies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subsidies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by Small Country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in 2-country world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CVDs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“Justified” Subsidies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Subsidies with Imperfect Competition</a:t>
            </a:r>
          </a:p>
          <a:p>
            <a:r>
              <a:rPr lang="en-US" dirty="0"/>
              <a:t>Recent subsidy issues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3164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60697-8E4E-E04D-885D-ADACBB4A5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subsidy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35E90-4D3E-D545-81D8-00245C311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EU puts tariff on “glass fiber fabrics” from Egypt, based on China’s subsidy</a:t>
            </a:r>
          </a:p>
          <a:p>
            <a:r>
              <a:rPr lang="en-US" dirty="0"/>
              <a:t>US company requests CVD on twist-ties from China</a:t>
            </a:r>
          </a:p>
          <a:p>
            <a:r>
              <a:rPr lang="en-US" dirty="0"/>
              <a:t>EU and China reach agreement on investment, but without addressing subsidies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AF1628-4375-204E-B654-B1E39CEE2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CBF875-11BA-024B-AFF0-37F203B25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59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304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3200" dirty="0"/>
              <a:t>Questions on </a:t>
            </a:r>
            <a:r>
              <a:rPr lang="en-US" sz="3600" dirty="0"/>
              <a:t>Stearns, “EU Challenges China’s Trade Expansion”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70" y="1600200"/>
            <a:ext cx="8229600" cy="4525963"/>
          </a:xfrm>
        </p:spPr>
        <p:txBody>
          <a:bodyPr/>
          <a:lstStyle/>
          <a:p>
            <a:r>
              <a:rPr lang="en-US" dirty="0"/>
              <a:t>Why is this a “landmark tariff”?</a:t>
            </a:r>
          </a:p>
          <a:p>
            <a:r>
              <a:rPr lang="en-US" dirty="0"/>
              <a:t>What product is subject to the tariff, from where into where, and what is the size and duration of the tariff?</a:t>
            </a:r>
          </a:p>
          <a:p>
            <a:r>
              <a:rPr lang="en-US"/>
              <a:t>Might more such tariffs be used in the future?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90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 Ch. 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Why does Jackson view the issue of subsidies as “perplexing”?</a:t>
            </a:r>
          </a:p>
          <a:p>
            <a:r>
              <a:rPr lang="en-US" sz="2800" dirty="0"/>
              <a:t>In what ways can a subsidy have international effects – that is, effects on other countries?  (Jackson lists three.)</a:t>
            </a:r>
          </a:p>
          <a:p>
            <a:r>
              <a:rPr lang="en-US" sz="2800" dirty="0"/>
              <a:t>What is meant by the three colored “baskets” or “boxes” of subsidies?</a:t>
            </a:r>
          </a:p>
          <a:p>
            <a:r>
              <a:rPr lang="en-US" sz="2800" dirty="0"/>
              <a:t>What is the importance of “specificity” and “general availability” in the context of subsidies?</a:t>
            </a:r>
            <a:endParaRPr lang="en-US" sz="1200" dirty="0"/>
          </a:p>
          <a:p>
            <a:endParaRPr lang="en-US" sz="2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99150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3600" dirty="0"/>
              <a:t>Questions on </a:t>
            </a:r>
            <a:r>
              <a:rPr lang="en-US" sz="3600" dirty="0" err="1"/>
              <a:t>Zumbrun</a:t>
            </a:r>
            <a:r>
              <a:rPr lang="en-US" sz="3600" dirty="0"/>
              <a:t>, “Trade War Gets Wrapped Up in Twist-Ties”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70" y="1600200"/>
            <a:ext cx="8229600" cy="4525963"/>
          </a:xfrm>
        </p:spPr>
        <p:txBody>
          <a:bodyPr/>
          <a:lstStyle/>
          <a:p>
            <a:r>
              <a:rPr lang="en-US" sz="2800" dirty="0"/>
              <a:t>Why does this company believe that twist-ties from China are unfair? </a:t>
            </a:r>
          </a:p>
          <a:p>
            <a:r>
              <a:rPr lang="en-US" sz="2800" dirty="0"/>
              <a:t>What kind of legal complaint is being filed – that is, does it claim that the Chinese are doing wrong? </a:t>
            </a:r>
          </a:p>
          <a:p>
            <a:r>
              <a:rPr lang="en-US" sz="2800" dirty="0"/>
              <a:t>Why is currency now considered a possible basis of a complaint about a subsidy? </a:t>
            </a:r>
          </a:p>
          <a:p>
            <a:r>
              <a:rPr lang="en-US" sz="2800" dirty="0"/>
              <a:t>What makes this case important? </a:t>
            </a:r>
          </a:p>
          <a:p>
            <a:r>
              <a:rPr lang="en-US" sz="2800" dirty="0"/>
              <a:t>Is (or was) the Chinese currency undervalued and manipulated? </a:t>
            </a:r>
            <a:endParaRPr lang="en-US" sz="11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27840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3600" dirty="0"/>
              <a:t>Questions on </a:t>
            </a:r>
            <a:r>
              <a:rPr lang="en-US" sz="3600" dirty="0" err="1"/>
              <a:t>Hufbauer</a:t>
            </a:r>
            <a:r>
              <a:rPr lang="en-US" sz="3600" dirty="0"/>
              <a:t>, “…accord fails to resolve subsidy disputes”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70" y="1600200"/>
            <a:ext cx="8229600" cy="4525963"/>
          </a:xfrm>
        </p:spPr>
        <p:txBody>
          <a:bodyPr/>
          <a:lstStyle/>
          <a:p>
            <a:r>
              <a:rPr lang="en-US" sz="2800" dirty="0"/>
              <a:t>What is the CAI, when was it agreed, and is it now in effect? </a:t>
            </a:r>
          </a:p>
          <a:p>
            <a:r>
              <a:rPr lang="en-US" sz="2800" dirty="0"/>
              <a:t>What does this article say that the CAI has high standards for and is positive? </a:t>
            </a:r>
          </a:p>
          <a:p>
            <a:r>
              <a:rPr lang="en-US" sz="2800" dirty="0"/>
              <a:t>Does the CAI improve upon the handling of subsidies compared to the WTO? </a:t>
            </a:r>
          </a:p>
          <a:p>
            <a:r>
              <a:rPr lang="en-US" sz="2800" dirty="0"/>
              <a:t>What actions and policies does this identify that should be prohibited subsidies but are not?</a:t>
            </a:r>
            <a:r>
              <a:rPr lang="en-US" sz="1050" dirty="0"/>
              <a:t> </a:t>
            </a:r>
          </a:p>
          <a:p>
            <a:r>
              <a:rPr lang="en-US" sz="2800" dirty="0"/>
              <a:t>Why is it “not surprising” that China was not willing to do more to cut subsidies? </a:t>
            </a:r>
            <a:endParaRPr lang="en-US" sz="1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4567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669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Subsidies and </a:t>
            </a:r>
            <a:br>
              <a:rPr lang="en-US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Countervailing Duties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Subsidies are assistance provided by government to firms or industries</a:t>
            </a:r>
          </a:p>
          <a:p>
            <a:r>
              <a:rPr lang="en-US" dirty="0"/>
              <a:t>Here they will take the simple form of a fixed payment per unit of output or per unit of export</a:t>
            </a:r>
          </a:p>
          <a:p>
            <a:r>
              <a:rPr lang="en-US" dirty="0"/>
              <a:t>Countervailing duties (CVDs) are permitted by the GATT/WTO under specified circumstances</a:t>
            </a:r>
          </a:p>
          <a:p>
            <a:pPr lvl="1"/>
            <a:endParaRPr lang="en-US" baseline="-25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812905-78A0-3648-83E9-39701F001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3384129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“Unjustified” Subsidies</a:t>
            </a:r>
          </a:p>
          <a:p>
            <a:pPr lvl="1"/>
            <a:r>
              <a:rPr lang="en-US" dirty="0"/>
              <a:t>Effects of subsidies</a:t>
            </a:r>
          </a:p>
          <a:p>
            <a:pPr lvl="2"/>
            <a:r>
              <a:rPr lang="en-US" dirty="0"/>
              <a:t>Export</a:t>
            </a:r>
          </a:p>
          <a:p>
            <a:pPr lvl="2"/>
            <a:r>
              <a:rPr lang="en-US" dirty="0"/>
              <a:t>Production by Small Country</a:t>
            </a:r>
          </a:p>
          <a:p>
            <a:pPr lvl="2"/>
            <a:r>
              <a:rPr lang="en-US" dirty="0"/>
              <a:t>Production in 2-country world</a:t>
            </a:r>
          </a:p>
          <a:p>
            <a:pPr lvl="1"/>
            <a:r>
              <a:rPr lang="en-US" dirty="0"/>
              <a:t>Effects of CVDs</a:t>
            </a:r>
          </a:p>
          <a:p>
            <a:r>
              <a:rPr lang="en-US" dirty="0"/>
              <a:t>“Justified” Subsidies</a:t>
            </a:r>
          </a:p>
          <a:p>
            <a:r>
              <a:rPr lang="en-US" dirty="0"/>
              <a:t>Subsidies with Imperfect Competition</a:t>
            </a:r>
          </a:p>
          <a:p>
            <a:r>
              <a:rPr lang="en-US" dirty="0"/>
              <a:t>Recent subsidy issues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64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Categories of Subsidies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There are several ways of categorizing subsidies</a:t>
            </a:r>
          </a:p>
          <a:p>
            <a:pPr lvl="1"/>
            <a:r>
              <a:rPr lang="en-US" sz="2400" dirty="0"/>
              <a:t>Export versus domestic (=production)</a:t>
            </a:r>
          </a:p>
          <a:p>
            <a:pPr lvl="1"/>
            <a:r>
              <a:rPr lang="en-US" sz="2400" dirty="0"/>
              <a:t>Direct versus indirect</a:t>
            </a:r>
          </a:p>
          <a:p>
            <a:pPr lvl="1"/>
            <a:r>
              <a:rPr lang="en-US" sz="2400" dirty="0"/>
              <a:t>Trade distorting versus not</a:t>
            </a:r>
          </a:p>
          <a:p>
            <a:pPr lvl="1"/>
            <a:r>
              <a:rPr lang="en-US" sz="2400" dirty="0"/>
              <a:t>“Justified” versus “unjustified”</a:t>
            </a:r>
          </a:p>
          <a:p>
            <a:r>
              <a:rPr lang="en-US" sz="2800" dirty="0"/>
              <a:t>I’ll use the latter term:</a:t>
            </a:r>
          </a:p>
          <a:p>
            <a:pPr lvl="1"/>
            <a:r>
              <a:rPr lang="en-US" sz="2400" dirty="0"/>
              <a:t>“Justified” means being used appropriately to correct a distortion</a:t>
            </a:r>
          </a:p>
          <a:p>
            <a:pPr lvl="1"/>
            <a:r>
              <a:rPr lang="en-US" sz="2400" dirty="0"/>
              <a:t>“Unjustified” is any other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6C2621-36E7-404C-9D7F-6DC2D0379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25:  Subsidies and Countervailing Duties</a:t>
            </a:r>
          </a:p>
        </p:txBody>
      </p:sp>
    </p:spTree>
    <p:extLst>
      <p:ext uri="{BB962C8B-B14F-4D97-AF65-F5344CB8AC3E}">
        <p14:creationId xmlns:p14="http://schemas.microsoft.com/office/powerpoint/2010/main" val="1425171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“Unjustified” Subsidies</a:t>
            </a:r>
          </a:p>
          <a:p>
            <a:pPr lvl="1"/>
            <a:r>
              <a:rPr lang="en-US" dirty="0"/>
              <a:t>Effects of subsidies</a:t>
            </a:r>
          </a:p>
          <a:p>
            <a:pPr lvl="2"/>
            <a:r>
              <a:rPr lang="en-US" dirty="0"/>
              <a:t>Export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by Small Country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Production in 2-country world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CVDs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“Justified” Subsidies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Subsidies with Imperfect Competition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subsidy issues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20577-7795-8A41-A614-6E244717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25:  Subsidies and Countervailing Duties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41DEBD-4223-1D42-8A01-271080BA7F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84288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82009</TotalTime>
  <Words>3117</Words>
  <Application>Microsoft Macintosh PowerPoint</Application>
  <PresentationFormat>On-screen Show (4:3)</PresentationFormat>
  <Paragraphs>752</Paragraphs>
  <Slides>52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5" baseType="lpstr">
      <vt:lpstr>Arial</vt:lpstr>
      <vt:lpstr>Lucida Blackletter</vt:lpstr>
      <vt:lpstr>Default Design</vt:lpstr>
      <vt:lpstr>Class 25  Subsidies and Countervailing Duties by Alan V. Deardorff University of Michigan 2021</vt:lpstr>
      <vt:lpstr>Announcements</vt:lpstr>
      <vt:lpstr>Announcements</vt:lpstr>
      <vt:lpstr>Pause for Discussion</vt:lpstr>
      <vt:lpstr>Questions on Jackson Ch. 11</vt:lpstr>
      <vt:lpstr>Subsidies and  Countervailing Duties</vt:lpstr>
      <vt:lpstr>Outline</vt:lpstr>
      <vt:lpstr>Categories of Subsidies</vt:lpstr>
      <vt:lpstr>Outline</vt:lpstr>
      <vt:lpstr>Export Subsidy</vt:lpstr>
      <vt:lpstr>Pause for Discussion</vt:lpstr>
      <vt:lpstr>Questions on KOM, Ch 9</vt:lpstr>
      <vt:lpstr>Outline</vt:lpstr>
      <vt:lpstr>Production Subsidy,  Small Country Importer</vt:lpstr>
      <vt:lpstr>Production Subsidy,  Small Country Exporter</vt:lpstr>
      <vt:lpstr>Outline</vt:lpstr>
      <vt:lpstr>Production Subsidy,  Large Country Importer</vt:lpstr>
      <vt:lpstr>Production Subsidy,  Large Country Importer</vt:lpstr>
      <vt:lpstr>Production Subsidy,  Large Country Importer</vt:lpstr>
      <vt:lpstr>Production Subsidy,  Large Country Importer</vt:lpstr>
      <vt:lpstr>Production Subsidy,  Large Country Importer</vt:lpstr>
      <vt:lpstr>Pause for Discussion</vt:lpstr>
      <vt:lpstr>Questions (Not asked before)</vt:lpstr>
      <vt:lpstr>Outline</vt:lpstr>
      <vt:lpstr>CVD and Export Subsidy</vt:lpstr>
      <vt:lpstr>Pause for Discussion</vt:lpstr>
      <vt:lpstr>Questions on Jackson Ch. 11</vt:lpstr>
      <vt:lpstr>Outline</vt:lpstr>
      <vt:lpstr>“Justified” Subsidies</vt:lpstr>
      <vt:lpstr>External Economy in Autarky</vt:lpstr>
      <vt:lpstr>External Economy &amp; Subsidy  in Small Importer</vt:lpstr>
      <vt:lpstr>External Economy &amp; Subsidy  in Large Importer</vt:lpstr>
      <vt:lpstr>External Economy &amp; Subsidy  in Small Exporter</vt:lpstr>
      <vt:lpstr>External Economy &amp; Subsidy  in Large Exporter</vt:lpstr>
      <vt:lpstr>Pause for Discussion</vt:lpstr>
      <vt:lpstr>Questions (Not asked before)</vt:lpstr>
      <vt:lpstr>Outline</vt:lpstr>
      <vt:lpstr>Imperfect Competition</vt:lpstr>
      <vt:lpstr>Imperfect Competition</vt:lpstr>
      <vt:lpstr>Imperfect Competition</vt:lpstr>
      <vt:lpstr>Imperfect Competition</vt:lpstr>
      <vt:lpstr>Imperfect Competition</vt:lpstr>
      <vt:lpstr>Pause for Discussion</vt:lpstr>
      <vt:lpstr>Questions on KOM</vt:lpstr>
      <vt:lpstr>Questions on Hollinger, “Airbus and Boeing subsidy battle far from over”</vt:lpstr>
      <vt:lpstr>Outline</vt:lpstr>
      <vt:lpstr>Recent subsidy issues</vt:lpstr>
      <vt:lpstr>Pause for Discussion</vt:lpstr>
      <vt:lpstr>Questions on Stearns, “EU Challenges China’s Trade Expansion”</vt:lpstr>
      <vt:lpstr>Questions on Zumbrun, “Trade War Gets Wrapped Up in Twist-Ties”</vt:lpstr>
      <vt:lpstr>Questions on Hufbauer, “…accord fails to resolve subsidy disputes”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182</cp:revision>
  <cp:lastPrinted>2021-11-18T19:38:37Z</cp:lastPrinted>
  <dcterms:created xsi:type="dcterms:W3CDTF">2011-01-03T19:29:08Z</dcterms:created>
  <dcterms:modified xsi:type="dcterms:W3CDTF">2021-11-18T19:40:05Z</dcterms:modified>
</cp:coreProperties>
</file>